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16"/>
  </p:notesMasterIdLst>
  <p:sldIdLst>
    <p:sldId id="256" r:id="rId2"/>
    <p:sldId id="531" r:id="rId3"/>
    <p:sldId id="787" r:id="rId4"/>
    <p:sldId id="532" r:id="rId5"/>
    <p:sldId id="766" r:id="rId6"/>
    <p:sldId id="826" r:id="rId7"/>
    <p:sldId id="827" r:id="rId8"/>
    <p:sldId id="770" r:id="rId9"/>
    <p:sldId id="828" r:id="rId10"/>
    <p:sldId id="825" r:id="rId11"/>
    <p:sldId id="800" r:id="rId12"/>
    <p:sldId id="609" r:id="rId13"/>
    <p:sldId id="799" r:id="rId14"/>
    <p:sldId id="541" r:id="rId15"/>
  </p:sldIdLst>
  <p:sldSz cx="9906000" cy="6858000" type="A4"/>
  <p:notesSz cx="6858000" cy="91440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reighton, Alan" initials="AM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E964E4-4706-492E-A1DC-2006B17E6E01}" v="40" dt="2020-04-12T10:48:18.1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815" autoAdjust="0"/>
    <p:restoredTop sz="94291" autoAdjust="0"/>
  </p:normalViewPr>
  <p:slideViewPr>
    <p:cSldViewPr snapToGrid="0">
      <p:cViewPr varScale="1">
        <p:scale>
          <a:sx n="84" d="100"/>
          <a:sy n="84" d="100"/>
        </p:scale>
        <p:origin x="570" y="96"/>
      </p:cViewPr>
      <p:guideLst>
        <p:guide orient="horz" pos="2160"/>
        <p:guide pos="3120"/>
      </p:guideLst>
    </p:cSldViewPr>
  </p:slideViewPr>
  <p:outlineViewPr>
    <p:cViewPr>
      <p:scale>
        <a:sx n="33" d="100"/>
        <a:sy n="33" d="100"/>
      </p:scale>
      <p:origin x="0" y="-17052"/>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ke Kay" userId="5aeaeaa7-bb78-45df-b221-64a5a1bbd7b6" providerId="ADAL" clId="{64E964E4-4706-492E-A1DC-2006B17E6E01}"/>
    <pc:docChg chg="custSel modSld">
      <pc:chgData name="Mike Kay" userId="5aeaeaa7-bb78-45df-b221-64a5a1bbd7b6" providerId="ADAL" clId="{64E964E4-4706-492E-A1DC-2006B17E6E01}" dt="2020-04-12T10:39:32.396" v="165" actId="20577"/>
      <pc:docMkLst>
        <pc:docMk/>
      </pc:docMkLst>
      <pc:sldChg chg="modSp">
        <pc:chgData name="Mike Kay" userId="5aeaeaa7-bb78-45df-b221-64a5a1bbd7b6" providerId="ADAL" clId="{64E964E4-4706-492E-A1DC-2006B17E6E01}" dt="2020-04-12T10:34:19.853" v="59" actId="20577"/>
        <pc:sldMkLst>
          <pc:docMk/>
          <pc:sldMk cId="3601253615" sldId="256"/>
        </pc:sldMkLst>
        <pc:spChg chg="mod">
          <ac:chgData name="Mike Kay" userId="5aeaeaa7-bb78-45df-b221-64a5a1bbd7b6" providerId="ADAL" clId="{64E964E4-4706-492E-A1DC-2006B17E6E01}" dt="2020-04-12T10:34:19.853" v="59" actId="20577"/>
          <ac:spMkLst>
            <pc:docMk/>
            <pc:sldMk cId="3601253615" sldId="256"/>
            <ac:spMk id="3" creationId="{00000000-0000-0000-0000-000000000000}"/>
          </ac:spMkLst>
        </pc:spChg>
        <pc:spChg chg="mod">
          <ac:chgData name="Mike Kay" userId="5aeaeaa7-bb78-45df-b221-64a5a1bbd7b6" providerId="ADAL" clId="{64E964E4-4706-492E-A1DC-2006B17E6E01}" dt="2020-04-12T10:34:08.623" v="54" actId="207"/>
          <ac:spMkLst>
            <pc:docMk/>
            <pc:sldMk cId="3601253615" sldId="256"/>
            <ac:spMk id="6" creationId="{242087AC-41AE-4510-88A9-E1C8D069C260}"/>
          </ac:spMkLst>
        </pc:spChg>
      </pc:sldChg>
      <pc:sldChg chg="addSp modSp">
        <pc:chgData name="Mike Kay" userId="5aeaeaa7-bb78-45df-b221-64a5a1bbd7b6" providerId="ADAL" clId="{64E964E4-4706-492E-A1DC-2006B17E6E01}" dt="2020-04-12T10:35:40.228" v="61" actId="2166"/>
        <pc:sldMkLst>
          <pc:docMk/>
          <pc:sldMk cId="2827728688" sldId="787"/>
        </pc:sldMkLst>
        <pc:graphicFrameChg chg="add modGraphic">
          <ac:chgData name="Mike Kay" userId="5aeaeaa7-bb78-45df-b221-64a5a1bbd7b6" providerId="ADAL" clId="{64E964E4-4706-492E-A1DC-2006B17E6E01}" dt="2020-04-12T10:35:40.228" v="61" actId="2166"/>
          <ac:graphicFrameMkLst>
            <pc:docMk/>
            <pc:sldMk cId="2827728688" sldId="787"/>
            <ac:graphicFrameMk id="2" creationId="{9F3A36A7-9746-4F32-836A-AB4001984EFA}"/>
          </ac:graphicFrameMkLst>
        </pc:graphicFrameChg>
      </pc:sldChg>
      <pc:sldChg chg="modSp">
        <pc:chgData name="Mike Kay" userId="5aeaeaa7-bb78-45df-b221-64a5a1bbd7b6" providerId="ADAL" clId="{64E964E4-4706-492E-A1DC-2006B17E6E01}" dt="2020-04-12T10:39:32.396" v="165" actId="20577"/>
        <pc:sldMkLst>
          <pc:docMk/>
          <pc:sldMk cId="349574330" sldId="799"/>
        </pc:sldMkLst>
        <pc:spChg chg="mod">
          <ac:chgData name="Mike Kay" userId="5aeaeaa7-bb78-45df-b221-64a5a1bbd7b6" providerId="ADAL" clId="{64E964E4-4706-492E-A1DC-2006B17E6E01}" dt="2020-04-12T10:39:32.396" v="165" actId="20577"/>
          <ac:spMkLst>
            <pc:docMk/>
            <pc:sldMk cId="349574330" sldId="799"/>
            <ac:spMk id="2" creationId="{F4467C76-B295-4178-B31A-D23C656551BB}"/>
          </ac:spMkLst>
        </pc:spChg>
      </pc:sldChg>
      <pc:sldChg chg="modSp">
        <pc:chgData name="Mike Kay" userId="5aeaeaa7-bb78-45df-b221-64a5a1bbd7b6" providerId="ADAL" clId="{64E964E4-4706-492E-A1DC-2006B17E6E01}" dt="2020-04-12T10:38:31.232" v="93" actId="207"/>
        <pc:sldMkLst>
          <pc:docMk/>
          <pc:sldMk cId="1605545459" sldId="800"/>
        </pc:sldMkLst>
        <pc:spChg chg="mod">
          <ac:chgData name="Mike Kay" userId="5aeaeaa7-bb78-45df-b221-64a5a1bbd7b6" providerId="ADAL" clId="{64E964E4-4706-492E-A1DC-2006B17E6E01}" dt="2020-04-12T10:38:31.232" v="93" actId="207"/>
          <ac:spMkLst>
            <pc:docMk/>
            <pc:sldMk cId="1605545459" sldId="800"/>
            <ac:spMk id="2" creationId="{3EB49904-A505-4B55-836A-05C5D78A288A}"/>
          </ac:spMkLst>
        </pc:spChg>
      </pc:sldChg>
      <pc:sldChg chg="modSp">
        <pc:chgData name="Mike Kay" userId="5aeaeaa7-bb78-45df-b221-64a5a1bbd7b6" providerId="ADAL" clId="{64E964E4-4706-492E-A1DC-2006B17E6E01}" dt="2020-04-12T10:37:51.004" v="72" actId="6549"/>
        <pc:sldMkLst>
          <pc:docMk/>
          <pc:sldMk cId="1263523060" sldId="826"/>
        </pc:sldMkLst>
        <pc:graphicFrameChg chg="modGraphic">
          <ac:chgData name="Mike Kay" userId="5aeaeaa7-bb78-45df-b221-64a5a1bbd7b6" providerId="ADAL" clId="{64E964E4-4706-492E-A1DC-2006B17E6E01}" dt="2020-04-12T10:37:51.004" v="72" actId="6549"/>
          <ac:graphicFrameMkLst>
            <pc:docMk/>
            <pc:sldMk cId="1263523060" sldId="826"/>
            <ac:graphicFrameMk id="4" creationId="{009ADE96-E245-4A41-A87F-7B828051BF58}"/>
          </ac:graphicFrameMkLst>
        </pc:graphicFrameChg>
      </pc:sldChg>
      <pc:sldChg chg="modSp">
        <pc:chgData name="Mike Kay" userId="5aeaeaa7-bb78-45df-b221-64a5a1bbd7b6" providerId="ADAL" clId="{64E964E4-4706-492E-A1DC-2006B17E6E01}" dt="2020-04-12T10:37:26.842" v="66" actId="2165"/>
        <pc:sldMkLst>
          <pc:docMk/>
          <pc:sldMk cId="2313107931" sldId="827"/>
        </pc:sldMkLst>
        <pc:graphicFrameChg chg="mod modGraphic">
          <ac:chgData name="Mike Kay" userId="5aeaeaa7-bb78-45df-b221-64a5a1bbd7b6" providerId="ADAL" clId="{64E964E4-4706-492E-A1DC-2006B17E6E01}" dt="2020-04-12T10:37:26.842" v="66" actId="2165"/>
          <ac:graphicFrameMkLst>
            <pc:docMk/>
            <pc:sldMk cId="2313107931" sldId="827"/>
            <ac:graphicFrameMk id="4" creationId="{009ADE96-E245-4A41-A87F-7B828051BF58}"/>
          </ac:graphicFrameMkLst>
        </pc:graphicFrameChg>
      </pc:sldChg>
    </pc:docChg>
  </pc:docChgLst>
  <pc:docChgLst>
    <pc:chgData name="Mike Kay" userId="5aeaeaa7-bb78-45df-b221-64a5a1bbd7b6" providerId="ADAL" clId="{977CA9FF-7861-472D-A17C-A0CE5A2A0C4A}"/>
    <pc:docChg chg="undo custSel addSld delSld modSld">
      <pc:chgData name="Mike Kay" userId="5aeaeaa7-bb78-45df-b221-64a5a1bbd7b6" providerId="ADAL" clId="{977CA9FF-7861-472D-A17C-A0CE5A2A0C4A}" dt="2020-04-09T08:35:13.657" v="388" actId="20577"/>
      <pc:docMkLst>
        <pc:docMk/>
      </pc:docMkLst>
      <pc:sldChg chg="modSp">
        <pc:chgData name="Mike Kay" userId="5aeaeaa7-bb78-45df-b221-64a5a1bbd7b6" providerId="ADAL" clId="{977CA9FF-7861-472D-A17C-A0CE5A2A0C4A}" dt="2020-04-09T08:35:13.657" v="388" actId="20577"/>
        <pc:sldMkLst>
          <pc:docMk/>
          <pc:sldMk cId="795440284" sldId="541"/>
        </pc:sldMkLst>
        <pc:spChg chg="mod">
          <ac:chgData name="Mike Kay" userId="5aeaeaa7-bb78-45df-b221-64a5a1bbd7b6" providerId="ADAL" clId="{977CA9FF-7861-472D-A17C-A0CE5A2A0C4A}" dt="2020-04-09T08:35:13.657" v="388" actId="20577"/>
          <ac:spMkLst>
            <pc:docMk/>
            <pc:sldMk cId="795440284" sldId="541"/>
            <ac:spMk id="2" creationId="{CB6DE263-1F38-4853-882A-54DE982C9797}"/>
          </ac:spMkLst>
        </pc:spChg>
      </pc:sldChg>
      <pc:sldChg chg="modSp">
        <pc:chgData name="Mike Kay" userId="5aeaeaa7-bb78-45df-b221-64a5a1bbd7b6" providerId="ADAL" clId="{977CA9FF-7861-472D-A17C-A0CE5A2A0C4A}" dt="2020-04-09T08:20:10.390" v="66" actId="20577"/>
        <pc:sldMkLst>
          <pc:docMk/>
          <pc:sldMk cId="3873153483" sldId="766"/>
        </pc:sldMkLst>
        <pc:spChg chg="mod">
          <ac:chgData name="Mike Kay" userId="5aeaeaa7-bb78-45df-b221-64a5a1bbd7b6" providerId="ADAL" clId="{977CA9FF-7861-472D-A17C-A0CE5A2A0C4A}" dt="2020-04-09T08:20:10.390" v="66" actId="20577"/>
          <ac:spMkLst>
            <pc:docMk/>
            <pc:sldMk cId="3873153483" sldId="766"/>
            <ac:spMk id="3" creationId="{B81B2403-0976-437D-A3EB-7B917A234ABE}"/>
          </ac:spMkLst>
        </pc:spChg>
        <pc:graphicFrameChg chg="mod modGraphic">
          <ac:chgData name="Mike Kay" userId="5aeaeaa7-bb78-45df-b221-64a5a1bbd7b6" providerId="ADAL" clId="{977CA9FF-7861-472D-A17C-A0CE5A2A0C4A}" dt="2020-04-09T08:15:45.381" v="39" actId="20577"/>
          <ac:graphicFrameMkLst>
            <pc:docMk/>
            <pc:sldMk cId="3873153483" sldId="766"/>
            <ac:graphicFrameMk id="4" creationId="{009ADE96-E245-4A41-A87F-7B828051BF58}"/>
          </ac:graphicFrameMkLst>
        </pc:graphicFrameChg>
      </pc:sldChg>
      <pc:sldChg chg="add">
        <pc:chgData name="Mike Kay" userId="5aeaeaa7-bb78-45df-b221-64a5a1bbd7b6" providerId="ADAL" clId="{977CA9FF-7861-472D-A17C-A0CE5A2A0C4A}" dt="2020-04-09T08:34:22.252" v="381"/>
        <pc:sldMkLst>
          <pc:docMk/>
          <pc:sldMk cId="1845814023" sldId="770"/>
        </pc:sldMkLst>
      </pc:sldChg>
      <pc:sldChg chg="modSp del">
        <pc:chgData name="Mike Kay" userId="5aeaeaa7-bb78-45df-b221-64a5a1bbd7b6" providerId="ADAL" clId="{977CA9FF-7861-472D-A17C-A0CE5A2A0C4A}" dt="2020-04-09T08:34:06.366" v="380" actId="2696"/>
        <pc:sldMkLst>
          <pc:docMk/>
          <pc:sldMk cId="2194309939" sldId="770"/>
        </pc:sldMkLst>
        <pc:spChg chg="mod">
          <ac:chgData name="Mike Kay" userId="5aeaeaa7-bb78-45df-b221-64a5a1bbd7b6" providerId="ADAL" clId="{977CA9FF-7861-472D-A17C-A0CE5A2A0C4A}" dt="2020-04-09T08:32:52.174" v="372" actId="20577"/>
          <ac:spMkLst>
            <pc:docMk/>
            <pc:sldMk cId="2194309939" sldId="770"/>
            <ac:spMk id="3" creationId="{B81B2403-0976-437D-A3EB-7B917A234ABE}"/>
          </ac:spMkLst>
        </pc:spChg>
        <pc:graphicFrameChg chg="modGraphic">
          <ac:chgData name="Mike Kay" userId="5aeaeaa7-bb78-45df-b221-64a5a1bbd7b6" providerId="ADAL" clId="{977CA9FF-7861-472D-A17C-A0CE5A2A0C4A}" dt="2020-04-09T08:32:35.588" v="368" actId="2165"/>
          <ac:graphicFrameMkLst>
            <pc:docMk/>
            <pc:sldMk cId="2194309939" sldId="770"/>
            <ac:graphicFrameMk id="4" creationId="{009ADE96-E245-4A41-A87F-7B828051BF58}"/>
          </ac:graphicFrameMkLst>
        </pc:graphicFrameChg>
      </pc:sldChg>
      <pc:sldChg chg="delSp">
        <pc:chgData name="Mike Kay" userId="5aeaeaa7-bb78-45df-b221-64a5a1bbd7b6" providerId="ADAL" clId="{977CA9FF-7861-472D-A17C-A0CE5A2A0C4A}" dt="2020-04-09T08:04:14.007" v="0" actId="478"/>
        <pc:sldMkLst>
          <pc:docMk/>
          <pc:sldMk cId="2827728688" sldId="787"/>
        </pc:sldMkLst>
        <pc:graphicFrameChg chg="del">
          <ac:chgData name="Mike Kay" userId="5aeaeaa7-bb78-45df-b221-64a5a1bbd7b6" providerId="ADAL" clId="{977CA9FF-7861-472D-A17C-A0CE5A2A0C4A}" dt="2020-04-09T08:04:14.007" v="0" actId="478"/>
          <ac:graphicFrameMkLst>
            <pc:docMk/>
            <pc:sldMk cId="2827728688" sldId="787"/>
            <ac:graphicFrameMk id="2" creationId="{7018910D-4075-456D-8C31-A6989D993410}"/>
          </ac:graphicFrameMkLst>
        </pc:graphicFrameChg>
      </pc:sldChg>
      <pc:sldChg chg="del">
        <pc:chgData name="Mike Kay" userId="5aeaeaa7-bb78-45df-b221-64a5a1bbd7b6" providerId="ADAL" clId="{977CA9FF-7861-472D-A17C-A0CE5A2A0C4A}" dt="2020-04-09T08:34:42.500" v="383" actId="47"/>
        <pc:sldMkLst>
          <pc:docMk/>
          <pc:sldMk cId="4001834585" sldId="793"/>
        </pc:sldMkLst>
      </pc:sldChg>
      <pc:sldChg chg="del">
        <pc:chgData name="Mike Kay" userId="5aeaeaa7-bb78-45df-b221-64a5a1bbd7b6" providerId="ADAL" clId="{977CA9FF-7861-472D-A17C-A0CE5A2A0C4A}" dt="2020-04-09T08:34:44.630" v="384" actId="47"/>
        <pc:sldMkLst>
          <pc:docMk/>
          <pc:sldMk cId="2267452205" sldId="794"/>
        </pc:sldMkLst>
      </pc:sldChg>
      <pc:sldChg chg="del">
        <pc:chgData name="Mike Kay" userId="5aeaeaa7-bb78-45df-b221-64a5a1bbd7b6" providerId="ADAL" clId="{977CA9FF-7861-472D-A17C-A0CE5A2A0C4A}" dt="2020-04-09T08:35:02.225" v="385" actId="47"/>
        <pc:sldMkLst>
          <pc:docMk/>
          <pc:sldMk cId="459286593" sldId="795"/>
        </pc:sldMkLst>
      </pc:sldChg>
      <pc:sldChg chg="del">
        <pc:chgData name="Mike Kay" userId="5aeaeaa7-bb78-45df-b221-64a5a1bbd7b6" providerId="ADAL" clId="{977CA9FF-7861-472D-A17C-A0CE5A2A0C4A}" dt="2020-04-09T08:07:34.238" v="1" actId="47"/>
        <pc:sldMkLst>
          <pc:docMk/>
          <pc:sldMk cId="669839622" sldId="809"/>
        </pc:sldMkLst>
      </pc:sldChg>
      <pc:sldChg chg="del">
        <pc:chgData name="Mike Kay" userId="5aeaeaa7-bb78-45df-b221-64a5a1bbd7b6" providerId="ADAL" clId="{977CA9FF-7861-472D-A17C-A0CE5A2A0C4A}" dt="2020-04-09T08:19:54.877" v="65" actId="47"/>
        <pc:sldMkLst>
          <pc:docMk/>
          <pc:sldMk cId="2526044361" sldId="810"/>
        </pc:sldMkLst>
      </pc:sldChg>
      <pc:sldChg chg="del">
        <pc:chgData name="Mike Kay" userId="5aeaeaa7-bb78-45df-b221-64a5a1bbd7b6" providerId="ADAL" clId="{977CA9FF-7861-472D-A17C-A0CE5A2A0C4A}" dt="2020-04-09T08:19:54.877" v="65" actId="47"/>
        <pc:sldMkLst>
          <pc:docMk/>
          <pc:sldMk cId="1086121393" sldId="811"/>
        </pc:sldMkLst>
      </pc:sldChg>
      <pc:sldChg chg="del">
        <pc:chgData name="Mike Kay" userId="5aeaeaa7-bb78-45df-b221-64a5a1bbd7b6" providerId="ADAL" clId="{977CA9FF-7861-472D-A17C-A0CE5A2A0C4A}" dt="2020-04-09T08:19:54.877" v="65" actId="47"/>
        <pc:sldMkLst>
          <pc:docMk/>
          <pc:sldMk cId="4202829014" sldId="813"/>
        </pc:sldMkLst>
      </pc:sldChg>
      <pc:sldChg chg="del">
        <pc:chgData name="Mike Kay" userId="5aeaeaa7-bb78-45df-b221-64a5a1bbd7b6" providerId="ADAL" clId="{977CA9FF-7861-472D-A17C-A0CE5A2A0C4A}" dt="2020-04-09T08:19:54.877" v="65" actId="47"/>
        <pc:sldMkLst>
          <pc:docMk/>
          <pc:sldMk cId="3407788982" sldId="814"/>
        </pc:sldMkLst>
      </pc:sldChg>
      <pc:sldChg chg="del">
        <pc:chgData name="Mike Kay" userId="5aeaeaa7-bb78-45df-b221-64a5a1bbd7b6" providerId="ADAL" clId="{977CA9FF-7861-472D-A17C-A0CE5A2A0C4A}" dt="2020-04-09T08:34:30.044" v="382" actId="47"/>
        <pc:sldMkLst>
          <pc:docMk/>
          <pc:sldMk cId="2062714461" sldId="815"/>
        </pc:sldMkLst>
      </pc:sldChg>
      <pc:sldChg chg="del">
        <pc:chgData name="Mike Kay" userId="5aeaeaa7-bb78-45df-b221-64a5a1bbd7b6" providerId="ADAL" clId="{977CA9FF-7861-472D-A17C-A0CE5A2A0C4A}" dt="2020-04-09T08:34:30.044" v="382" actId="47"/>
        <pc:sldMkLst>
          <pc:docMk/>
          <pc:sldMk cId="4250380848" sldId="816"/>
        </pc:sldMkLst>
      </pc:sldChg>
      <pc:sldChg chg="del">
        <pc:chgData name="Mike Kay" userId="5aeaeaa7-bb78-45df-b221-64a5a1bbd7b6" providerId="ADAL" clId="{977CA9FF-7861-472D-A17C-A0CE5A2A0C4A}" dt="2020-04-09T08:34:30.044" v="382" actId="47"/>
        <pc:sldMkLst>
          <pc:docMk/>
          <pc:sldMk cId="4146485751" sldId="817"/>
        </pc:sldMkLst>
      </pc:sldChg>
      <pc:sldChg chg="del">
        <pc:chgData name="Mike Kay" userId="5aeaeaa7-bb78-45df-b221-64a5a1bbd7b6" providerId="ADAL" clId="{977CA9FF-7861-472D-A17C-A0CE5A2A0C4A}" dt="2020-04-09T08:34:30.044" v="382" actId="47"/>
        <pc:sldMkLst>
          <pc:docMk/>
          <pc:sldMk cId="2743211278" sldId="818"/>
        </pc:sldMkLst>
      </pc:sldChg>
      <pc:sldChg chg="del">
        <pc:chgData name="Mike Kay" userId="5aeaeaa7-bb78-45df-b221-64a5a1bbd7b6" providerId="ADAL" clId="{977CA9FF-7861-472D-A17C-A0CE5A2A0C4A}" dt="2020-04-09T08:34:30.044" v="382" actId="47"/>
        <pc:sldMkLst>
          <pc:docMk/>
          <pc:sldMk cId="1353838583" sldId="819"/>
        </pc:sldMkLst>
      </pc:sldChg>
      <pc:sldChg chg="del">
        <pc:chgData name="Mike Kay" userId="5aeaeaa7-bb78-45df-b221-64a5a1bbd7b6" providerId="ADAL" clId="{977CA9FF-7861-472D-A17C-A0CE5A2A0C4A}" dt="2020-04-09T08:34:30.044" v="382" actId="47"/>
        <pc:sldMkLst>
          <pc:docMk/>
          <pc:sldMk cId="2901393830" sldId="820"/>
        </pc:sldMkLst>
      </pc:sldChg>
      <pc:sldChg chg="del">
        <pc:chgData name="Mike Kay" userId="5aeaeaa7-bb78-45df-b221-64a5a1bbd7b6" providerId="ADAL" clId="{977CA9FF-7861-472D-A17C-A0CE5A2A0C4A}" dt="2020-04-09T08:34:30.044" v="382" actId="47"/>
        <pc:sldMkLst>
          <pc:docMk/>
          <pc:sldMk cId="1146318" sldId="821"/>
        </pc:sldMkLst>
      </pc:sldChg>
      <pc:sldChg chg="del">
        <pc:chgData name="Mike Kay" userId="5aeaeaa7-bb78-45df-b221-64a5a1bbd7b6" providerId="ADAL" clId="{977CA9FF-7861-472D-A17C-A0CE5A2A0C4A}" dt="2020-04-09T08:34:30.044" v="382" actId="47"/>
        <pc:sldMkLst>
          <pc:docMk/>
          <pc:sldMk cId="247923190" sldId="822"/>
        </pc:sldMkLst>
      </pc:sldChg>
      <pc:sldChg chg="del">
        <pc:chgData name="Mike Kay" userId="5aeaeaa7-bb78-45df-b221-64a5a1bbd7b6" providerId="ADAL" clId="{977CA9FF-7861-472D-A17C-A0CE5A2A0C4A}" dt="2020-04-09T08:34:30.044" v="382" actId="47"/>
        <pc:sldMkLst>
          <pc:docMk/>
          <pc:sldMk cId="2092312767" sldId="823"/>
        </pc:sldMkLst>
      </pc:sldChg>
      <pc:sldChg chg="del">
        <pc:chgData name="Mike Kay" userId="5aeaeaa7-bb78-45df-b221-64a5a1bbd7b6" providerId="ADAL" clId="{977CA9FF-7861-472D-A17C-A0CE5A2A0C4A}" dt="2020-04-09T08:34:30.044" v="382" actId="47"/>
        <pc:sldMkLst>
          <pc:docMk/>
          <pc:sldMk cId="3991884750" sldId="824"/>
        </pc:sldMkLst>
      </pc:sldChg>
      <pc:sldChg chg="modSp add">
        <pc:chgData name="Mike Kay" userId="5aeaeaa7-bb78-45df-b221-64a5a1bbd7b6" providerId="ADAL" clId="{977CA9FF-7861-472D-A17C-A0CE5A2A0C4A}" dt="2020-04-09T08:31:26.796" v="367" actId="20577"/>
        <pc:sldMkLst>
          <pc:docMk/>
          <pc:sldMk cId="2805002172" sldId="825"/>
        </pc:sldMkLst>
        <pc:spChg chg="mod">
          <ac:chgData name="Mike Kay" userId="5aeaeaa7-bb78-45df-b221-64a5a1bbd7b6" providerId="ADAL" clId="{977CA9FF-7861-472D-A17C-A0CE5A2A0C4A}" dt="2020-04-09T08:14:18.679" v="35" actId="20577"/>
          <ac:spMkLst>
            <pc:docMk/>
            <pc:sldMk cId="2805002172" sldId="825"/>
            <ac:spMk id="3" creationId="{B81B2403-0976-437D-A3EB-7B917A234ABE}"/>
          </ac:spMkLst>
        </pc:spChg>
        <pc:graphicFrameChg chg="mod modGraphic">
          <ac:chgData name="Mike Kay" userId="5aeaeaa7-bb78-45df-b221-64a5a1bbd7b6" providerId="ADAL" clId="{977CA9FF-7861-472D-A17C-A0CE5A2A0C4A}" dt="2020-04-09T08:31:26.796" v="367" actId="20577"/>
          <ac:graphicFrameMkLst>
            <pc:docMk/>
            <pc:sldMk cId="2805002172" sldId="825"/>
            <ac:graphicFrameMk id="4" creationId="{009ADE96-E245-4A41-A87F-7B828051BF58}"/>
          </ac:graphicFrameMkLst>
        </pc:graphicFrameChg>
      </pc:sldChg>
      <pc:sldChg chg="modSp add">
        <pc:chgData name="Mike Kay" userId="5aeaeaa7-bb78-45df-b221-64a5a1bbd7b6" providerId="ADAL" clId="{977CA9FF-7861-472D-A17C-A0CE5A2A0C4A}" dt="2020-04-09T08:30:49.269" v="364" actId="20577"/>
        <pc:sldMkLst>
          <pc:docMk/>
          <pc:sldMk cId="1263523060" sldId="826"/>
        </pc:sldMkLst>
        <pc:spChg chg="mod">
          <ac:chgData name="Mike Kay" userId="5aeaeaa7-bb78-45df-b221-64a5a1bbd7b6" providerId="ADAL" clId="{977CA9FF-7861-472D-A17C-A0CE5A2A0C4A}" dt="2020-04-09T08:20:24.965" v="68" actId="20577"/>
          <ac:spMkLst>
            <pc:docMk/>
            <pc:sldMk cId="1263523060" sldId="826"/>
            <ac:spMk id="3" creationId="{B81B2403-0976-437D-A3EB-7B917A234ABE}"/>
          </ac:spMkLst>
        </pc:spChg>
        <pc:graphicFrameChg chg="modGraphic">
          <ac:chgData name="Mike Kay" userId="5aeaeaa7-bb78-45df-b221-64a5a1bbd7b6" providerId="ADAL" clId="{977CA9FF-7861-472D-A17C-A0CE5A2A0C4A}" dt="2020-04-09T08:30:49.269" v="364" actId="20577"/>
          <ac:graphicFrameMkLst>
            <pc:docMk/>
            <pc:sldMk cId="1263523060" sldId="826"/>
            <ac:graphicFrameMk id="4" creationId="{009ADE96-E245-4A41-A87F-7B828051BF58}"/>
          </ac:graphicFrameMkLst>
        </pc:graphicFrameChg>
      </pc:sldChg>
      <pc:sldChg chg="modSp add">
        <pc:chgData name="Mike Kay" userId="5aeaeaa7-bb78-45df-b221-64a5a1bbd7b6" providerId="ADAL" clId="{977CA9FF-7861-472D-A17C-A0CE5A2A0C4A}" dt="2020-04-09T08:29:27.326" v="361" actId="20577"/>
        <pc:sldMkLst>
          <pc:docMk/>
          <pc:sldMk cId="2313107931" sldId="827"/>
        </pc:sldMkLst>
        <pc:spChg chg="mod">
          <ac:chgData name="Mike Kay" userId="5aeaeaa7-bb78-45df-b221-64a5a1bbd7b6" providerId="ADAL" clId="{977CA9FF-7861-472D-A17C-A0CE5A2A0C4A}" dt="2020-04-09T08:27:53.951" v="272" actId="20577"/>
          <ac:spMkLst>
            <pc:docMk/>
            <pc:sldMk cId="2313107931" sldId="827"/>
            <ac:spMk id="3" creationId="{B81B2403-0976-437D-A3EB-7B917A234ABE}"/>
          </ac:spMkLst>
        </pc:spChg>
        <pc:graphicFrameChg chg="modGraphic">
          <ac:chgData name="Mike Kay" userId="5aeaeaa7-bb78-45df-b221-64a5a1bbd7b6" providerId="ADAL" clId="{977CA9FF-7861-472D-A17C-A0CE5A2A0C4A}" dt="2020-04-09T08:29:27.326" v="361" actId="20577"/>
          <ac:graphicFrameMkLst>
            <pc:docMk/>
            <pc:sldMk cId="2313107931" sldId="827"/>
            <ac:graphicFrameMk id="4" creationId="{009ADE96-E245-4A41-A87F-7B828051BF58}"/>
          </ac:graphicFrameMkLst>
        </pc:graphicFrameChg>
      </pc:sldChg>
      <pc:sldChg chg="add">
        <pc:chgData name="Mike Kay" userId="5aeaeaa7-bb78-45df-b221-64a5a1bbd7b6" providerId="ADAL" clId="{977CA9FF-7861-472D-A17C-A0CE5A2A0C4A}" dt="2020-04-09T08:34:22.252" v="381"/>
        <pc:sldMkLst>
          <pc:docMk/>
          <pc:sldMk cId="764552778" sldId="828"/>
        </pc:sldMkLst>
      </pc:sldChg>
      <pc:sldChg chg="modSp add del">
        <pc:chgData name="Mike Kay" userId="5aeaeaa7-bb78-45df-b221-64a5a1bbd7b6" providerId="ADAL" clId="{977CA9FF-7861-472D-A17C-A0CE5A2A0C4A}" dt="2020-04-09T08:34:06.366" v="380" actId="2696"/>
        <pc:sldMkLst>
          <pc:docMk/>
          <pc:sldMk cId="3558550501" sldId="828"/>
        </pc:sldMkLst>
        <pc:spChg chg="mod">
          <ac:chgData name="Mike Kay" userId="5aeaeaa7-bb78-45df-b221-64a5a1bbd7b6" providerId="ADAL" clId="{977CA9FF-7861-472D-A17C-A0CE5A2A0C4A}" dt="2020-04-09T08:33:04.867" v="374" actId="20577"/>
          <ac:spMkLst>
            <pc:docMk/>
            <pc:sldMk cId="3558550501" sldId="828"/>
            <ac:spMk id="3" creationId="{B81B2403-0976-437D-A3EB-7B917A234ABE}"/>
          </ac:spMkLst>
        </pc:spChg>
        <pc:graphicFrameChg chg="modGraphic">
          <ac:chgData name="Mike Kay" userId="5aeaeaa7-bb78-45df-b221-64a5a1bbd7b6" providerId="ADAL" clId="{977CA9FF-7861-472D-A17C-A0CE5A2A0C4A}" dt="2020-04-09T08:33:32.588" v="379" actId="20577"/>
          <ac:graphicFrameMkLst>
            <pc:docMk/>
            <pc:sldMk cId="3558550501" sldId="828"/>
            <ac:graphicFrameMk id="4" creationId="{009ADE96-E245-4A41-A87F-7B828051BF58}"/>
          </ac:graphicFrameMkLst>
        </pc:graphicFrameChg>
      </pc:sldChg>
      <pc:sldMasterChg chg="delSldLayout">
        <pc:chgData name="Mike Kay" userId="5aeaeaa7-bb78-45df-b221-64a5a1bbd7b6" providerId="ADAL" clId="{977CA9FF-7861-472D-A17C-A0CE5A2A0C4A}" dt="2020-04-09T08:34:30.044" v="382" actId="47"/>
        <pc:sldMasterMkLst>
          <pc:docMk/>
          <pc:sldMasterMk cId="1058629567" sldId="2147483672"/>
        </pc:sldMasterMkLst>
        <pc:sldLayoutChg chg="del">
          <pc:chgData name="Mike Kay" userId="5aeaeaa7-bb78-45df-b221-64a5a1bbd7b6" providerId="ADAL" clId="{977CA9FF-7861-472D-A17C-A0CE5A2A0C4A}" dt="2020-04-09T08:34:30.044" v="382" actId="47"/>
          <pc:sldLayoutMkLst>
            <pc:docMk/>
            <pc:sldMasterMk cId="1058629567" sldId="2147483672"/>
            <pc:sldLayoutMk cId="108122108" sldId="2147483693"/>
          </pc:sldLayoutMkLst>
        </pc:sldLayoutChg>
        <pc:sldLayoutChg chg="del">
          <pc:chgData name="Mike Kay" userId="5aeaeaa7-bb78-45df-b221-64a5a1bbd7b6" providerId="ADAL" clId="{977CA9FF-7861-472D-A17C-A0CE5A2A0C4A}" dt="2020-04-09T08:34:30.044" v="382" actId="47"/>
          <pc:sldLayoutMkLst>
            <pc:docMk/>
            <pc:sldMasterMk cId="1058629567" sldId="2147483672"/>
            <pc:sldLayoutMk cId="723907112" sldId="2147483699"/>
          </pc:sldLayoutMkLst>
        </pc:sldLayoutChg>
        <pc:sldLayoutChg chg="del">
          <pc:chgData name="Mike Kay" userId="5aeaeaa7-bb78-45df-b221-64a5a1bbd7b6" providerId="ADAL" clId="{977CA9FF-7861-472D-A17C-A0CE5A2A0C4A}" dt="2020-04-09T08:34:30.044" v="382" actId="47"/>
          <pc:sldLayoutMkLst>
            <pc:docMk/>
            <pc:sldMasterMk cId="1058629567" sldId="2147483672"/>
            <pc:sldLayoutMk cId="351957143" sldId="214748370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15637D-55C6-4C30-86D3-76EC612A6B2B}" type="datetimeFigureOut">
              <a:rPr lang="en-GB" smtClean="0"/>
              <a:t>12/04/2020</a:t>
            </a:fld>
            <a:endParaRPr lang="en-GB"/>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AD7DA7-4C14-475D-A9E9-5CDBDF57BF74}" type="slidenum">
              <a:rPr lang="en-GB" smtClean="0"/>
              <a:t>‹#›</a:t>
            </a:fld>
            <a:endParaRPr lang="en-GB"/>
          </a:p>
        </p:txBody>
      </p:sp>
    </p:spTree>
    <p:extLst>
      <p:ext uri="{BB962C8B-B14F-4D97-AF65-F5344CB8AC3E}">
        <p14:creationId xmlns:p14="http://schemas.microsoft.com/office/powerpoint/2010/main" val="14338171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AD7DA7-4C14-475D-A9E9-5CDBDF57BF74}" type="slidenum">
              <a:rPr lang="en-GB" smtClean="0"/>
              <a:t>1</a:t>
            </a:fld>
            <a:endParaRPr lang="en-GB"/>
          </a:p>
        </p:txBody>
      </p:sp>
    </p:spTree>
    <p:extLst>
      <p:ext uri="{BB962C8B-B14F-4D97-AF65-F5344CB8AC3E}">
        <p14:creationId xmlns:p14="http://schemas.microsoft.com/office/powerpoint/2010/main" val="20292211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E74F0CD-91E9-4CE4-9B45-C23E31471F7A}" type="datetime1">
              <a:rPr lang="en-US" smtClean="0"/>
              <a:t>4/12/2020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47FAD7-0D76-4380-89CF-B4FEC4F33D01}" type="slidenum">
              <a:rPr lang="en-GB" smtClean="0"/>
              <a:t>‹#›</a:t>
            </a:fld>
            <a:endParaRPr lang="en-GB"/>
          </a:p>
        </p:txBody>
      </p:sp>
      <p:pic>
        <p:nvPicPr>
          <p:cNvPr id="6" name="Picture 3" descr="ENA Powerpoint Front cover_background.jpg"/>
          <p:cNvPicPr>
            <a:picLocks noChangeAspect="1"/>
          </p:cNvPicPr>
          <p:nvPr userDrawn="1"/>
        </p:nvPicPr>
        <p:blipFill>
          <a:blip r:embed="rId2" cstate="print"/>
          <a:srcRect/>
          <a:stretch>
            <a:fillRect/>
          </a:stretch>
        </p:blipFill>
        <p:spPr bwMode="auto">
          <a:xfrm>
            <a:off x="-132840" y="16514"/>
            <a:ext cx="10038839" cy="6858000"/>
          </a:xfrm>
          <a:prstGeom prst="rect">
            <a:avLst/>
          </a:prstGeom>
          <a:noFill/>
          <a:ln w="9525">
            <a:noFill/>
            <a:miter lim="800000"/>
            <a:headEnd/>
            <a:tailEnd/>
          </a:ln>
        </p:spPr>
      </p:pic>
      <p:sp>
        <p:nvSpPr>
          <p:cNvPr id="7" name="TextBox 2"/>
          <p:cNvSpPr txBox="1">
            <a:spLocks noChangeArrowheads="1"/>
          </p:cNvSpPr>
          <p:nvPr userDrawn="1"/>
        </p:nvSpPr>
        <p:spPr bwMode="auto">
          <a:xfrm>
            <a:off x="5418902" y="2489544"/>
            <a:ext cx="3360796" cy="1754603"/>
          </a:xfrm>
          <a:prstGeom prst="rect">
            <a:avLst/>
          </a:prstGeom>
          <a:noFill/>
          <a:ln w="9525">
            <a:noFill/>
            <a:miter lim="800000"/>
            <a:headEnd/>
            <a:tailEnd/>
          </a:ln>
        </p:spPr>
        <p:txBody>
          <a:bodyPr>
            <a:spAutoFit/>
          </a:bodyPr>
          <a:lstStyle/>
          <a:p>
            <a:r>
              <a:rPr lang="en-GB" altLang="en-US" sz="3600" b="1" dirty="0"/>
              <a:t>Energy</a:t>
            </a:r>
          </a:p>
          <a:p>
            <a:r>
              <a:rPr lang="en-GB" altLang="en-US" sz="3600" b="1" dirty="0"/>
              <a:t>Networks</a:t>
            </a:r>
          </a:p>
          <a:p>
            <a:r>
              <a:rPr lang="en-GB" altLang="en-US" sz="3600" b="1" dirty="0"/>
              <a:t>Association</a:t>
            </a:r>
          </a:p>
        </p:txBody>
      </p:sp>
      <p:sp>
        <p:nvSpPr>
          <p:cNvPr id="9" name="Text Placeholder 8"/>
          <p:cNvSpPr>
            <a:spLocks noGrp="1"/>
          </p:cNvSpPr>
          <p:nvPr>
            <p:ph type="body" sz="quarter" idx="13"/>
          </p:nvPr>
        </p:nvSpPr>
        <p:spPr>
          <a:xfrm>
            <a:off x="5519738" y="4333875"/>
            <a:ext cx="3624262" cy="2051050"/>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2239786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cSld name="Body Slides">
    <p:spTree>
      <p:nvGrpSpPr>
        <p:cNvPr id="1" name=""/>
        <p:cNvGrpSpPr/>
        <p:nvPr/>
      </p:nvGrpSpPr>
      <p:grpSpPr>
        <a:xfrm>
          <a:off x="0" y="0"/>
          <a:ext cx="0" cy="0"/>
          <a:chOff x="0" y="0"/>
          <a:chExt cx="0" cy="0"/>
        </a:xfrm>
      </p:grpSpPr>
      <p:pic>
        <p:nvPicPr>
          <p:cNvPr id="4" name="Picture 7" descr="ENA Powerpoint Page Banner.jpg"/>
          <p:cNvPicPr>
            <a:picLocks noChangeAspect="1"/>
          </p:cNvPicPr>
          <p:nvPr userDrawn="1"/>
        </p:nvPicPr>
        <p:blipFill>
          <a:blip r:embed="rId2" cstate="print"/>
          <a:srcRect/>
          <a:stretch>
            <a:fillRect/>
          </a:stretch>
        </p:blipFill>
        <p:spPr bwMode="auto">
          <a:xfrm>
            <a:off x="0" y="0"/>
            <a:ext cx="9906000" cy="6858000"/>
          </a:xfrm>
          <a:prstGeom prst="rect">
            <a:avLst/>
          </a:prstGeom>
          <a:noFill/>
          <a:ln w="9525">
            <a:noFill/>
            <a:miter lim="800000"/>
            <a:headEnd/>
            <a:tailEnd/>
          </a:ln>
        </p:spPr>
      </p:pic>
      <p:sp>
        <p:nvSpPr>
          <p:cNvPr id="5" name="Slide Number Placeholder 10"/>
          <p:cNvSpPr txBox="1">
            <a:spLocks/>
          </p:cNvSpPr>
          <p:nvPr/>
        </p:nvSpPr>
        <p:spPr bwMode="auto">
          <a:xfrm>
            <a:off x="194337" y="6524626"/>
            <a:ext cx="546894"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defRPr/>
            </a:pPr>
            <a:fld id="{FF823496-833A-425A-8B20-F92118DFC95B}" type="slidenum">
              <a:rPr lang="en-GB" sz="1200" smtClean="0">
                <a:solidFill>
                  <a:schemeClr val="bg1"/>
                </a:solidFill>
              </a:rPr>
              <a:pPr eaLnBrk="1" hangingPunct="1">
                <a:defRPr/>
              </a:pPr>
              <a:t>‹#›</a:t>
            </a:fld>
            <a:endParaRPr lang="en-GB" sz="1200" b="1">
              <a:solidFill>
                <a:schemeClr val="bg1"/>
              </a:solidFill>
            </a:endParaRPr>
          </a:p>
        </p:txBody>
      </p:sp>
      <p:sp>
        <p:nvSpPr>
          <p:cNvPr id="6" name="TextBox 11"/>
          <p:cNvSpPr txBox="1">
            <a:spLocks noChangeArrowheads="1"/>
          </p:cNvSpPr>
          <p:nvPr/>
        </p:nvSpPr>
        <p:spPr bwMode="auto">
          <a:xfrm>
            <a:off x="3353594" y="6524626"/>
            <a:ext cx="2964921"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en-GB" sz="1400" b="1">
                <a:solidFill>
                  <a:schemeClr val="bg1"/>
                </a:solidFill>
              </a:rPr>
              <a:t>The Voice of the Networks</a:t>
            </a:r>
            <a:endParaRPr lang="en-GB" sz="1400">
              <a:latin typeface="Calibri" pitchFamily="34" charset="0"/>
            </a:endParaRPr>
          </a:p>
        </p:txBody>
      </p:sp>
      <p:sp>
        <p:nvSpPr>
          <p:cNvPr id="10" name="Text Placeholder 2"/>
          <p:cNvSpPr>
            <a:spLocks noGrp="1"/>
          </p:cNvSpPr>
          <p:nvPr>
            <p:ph idx="13"/>
          </p:nvPr>
        </p:nvSpPr>
        <p:spPr bwMode="auto">
          <a:xfrm>
            <a:off x="495300" y="1600201"/>
            <a:ext cx="8915400" cy="4525963"/>
          </a:xfrm>
          <a:prstGeom prst="rect">
            <a:avLst/>
          </a:prstGeom>
          <a:noFill/>
          <a:ln w="9525">
            <a:noFill/>
            <a:miter lim="800000"/>
            <a:headEnd/>
            <a:tailEnd/>
          </a:ln>
        </p:spPr>
        <p:txBody>
          <a:bodyPr/>
          <a:lstStyle>
            <a:lvl1pPr algn="l">
              <a:defRPr sz="1600"/>
            </a:lvl1pPr>
            <a:lvl2pPr algn="l">
              <a:defRPr sz="1600"/>
            </a:lvl2pPr>
            <a:lvl3pPr algn="l">
              <a:defRPr sz="1600"/>
            </a:lvl3pPr>
            <a:lvl4pPr algn="l">
              <a:defRPr sz="1600"/>
            </a:lvl4pPr>
            <a:lvl5pPr algn="l">
              <a:defRPr sz="1600"/>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en-GB" noProof="0" dirty="0"/>
          </a:p>
        </p:txBody>
      </p:sp>
      <p:sp>
        <p:nvSpPr>
          <p:cNvPr id="7" name="Title 1"/>
          <p:cNvSpPr>
            <a:spLocks noGrp="1"/>
          </p:cNvSpPr>
          <p:nvPr>
            <p:ph type="title"/>
          </p:nvPr>
        </p:nvSpPr>
        <p:spPr>
          <a:xfrm>
            <a:off x="272480" y="188640"/>
            <a:ext cx="7722858" cy="720080"/>
          </a:xfrm>
        </p:spPr>
        <p:txBody>
          <a:bodyPr/>
          <a:lstStyle>
            <a:lvl1pPr algn="l">
              <a:defRPr lang="en-GB" sz="3200" kern="1200" dirty="0">
                <a:solidFill>
                  <a:schemeClr val="bg1"/>
                </a:solidFill>
                <a:latin typeface="Arial" charset="0"/>
                <a:ea typeface="+mn-ea"/>
                <a:cs typeface="Arial" charset="0"/>
              </a:defRPr>
            </a:lvl1pPr>
          </a:lstStyle>
          <a:p>
            <a:r>
              <a:rPr lang="en-US" dirty="0"/>
              <a:t>Click to edit Master title style</a:t>
            </a:r>
            <a:endParaRPr lang="en-GB" dirty="0"/>
          </a:p>
        </p:txBody>
      </p:sp>
    </p:spTree>
    <p:extLst>
      <p:ext uri="{BB962C8B-B14F-4D97-AF65-F5344CB8AC3E}">
        <p14:creationId xmlns:p14="http://schemas.microsoft.com/office/powerpoint/2010/main" val="397401102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C517E53-A43C-4828-88C1-C0B072974915}" type="datetime1">
              <a:rPr lang="en-US" smtClean="0"/>
              <a:t>4/12/2020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47FAD7-0D76-4380-89CF-B4FEC4F33D01}" type="slidenum">
              <a:rPr lang="en-GB" smtClean="0"/>
              <a:t>‹#›</a:t>
            </a:fld>
            <a:endParaRPr lang="en-GB"/>
          </a:p>
        </p:txBody>
      </p:sp>
      <p:pic>
        <p:nvPicPr>
          <p:cNvPr id="6" name="Picture 7" descr="ENA Powerpoint Page Banner.jpg"/>
          <p:cNvPicPr>
            <a:picLocks noChangeAspect="1"/>
          </p:cNvPicPr>
          <p:nvPr userDrawn="1"/>
        </p:nvPicPr>
        <p:blipFill>
          <a:blip r:embed="rId2" cstate="print"/>
          <a:srcRect/>
          <a:stretch>
            <a:fillRect/>
          </a:stretch>
        </p:blipFill>
        <p:spPr bwMode="auto">
          <a:xfrm>
            <a:off x="0" y="0"/>
            <a:ext cx="9906000" cy="6858000"/>
          </a:xfrm>
          <a:prstGeom prst="rect">
            <a:avLst/>
          </a:prstGeom>
          <a:noFill/>
          <a:ln w="9525">
            <a:noFill/>
            <a:miter lim="800000"/>
            <a:headEnd/>
            <a:tailEnd/>
          </a:ln>
        </p:spPr>
      </p:pic>
    </p:spTree>
    <p:extLst>
      <p:ext uri="{BB962C8B-B14F-4D97-AF65-F5344CB8AC3E}">
        <p14:creationId xmlns:p14="http://schemas.microsoft.com/office/powerpoint/2010/main" val="184815098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GB"/>
          </a:p>
        </p:txBody>
      </p:sp>
      <p:sp>
        <p:nvSpPr>
          <p:cNvPr id="1027" name="Rectangle 3"/>
          <p:cNvSpPr>
            <a:spLocks noGrp="1" noChangeArrowheads="1"/>
          </p:cNvSpPr>
          <p:nvPr>
            <p:ph type="body" idx="1"/>
          </p:nvPr>
        </p:nvSpPr>
        <p:spPr bwMode="auto">
          <a:xfrm>
            <a:off x="495300" y="1600202"/>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fld id="{52ADF114-D3D9-4780-BED7-23DD54157150}" type="datetime1">
              <a:rPr lang="en-US" smtClean="0"/>
              <a:t>4/12/2020</a:t>
            </a:fld>
            <a:endParaRPr lang="en-GB"/>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9247FAD7-0D76-4380-89CF-B4FEC4F33D01}" type="slidenum">
              <a:rPr lang="en-GB" smtClean="0"/>
              <a:t>‹#›</a:t>
            </a:fld>
            <a:endParaRPr lang="en-GB"/>
          </a:p>
        </p:txBody>
      </p:sp>
    </p:spTree>
    <p:extLst>
      <p:ext uri="{BB962C8B-B14F-4D97-AF65-F5344CB8AC3E}">
        <p14:creationId xmlns:p14="http://schemas.microsoft.com/office/powerpoint/2010/main" val="1058629567"/>
      </p:ext>
    </p:extLst>
  </p:cSld>
  <p:clrMap bg1="lt1" tx1="dk1" bg2="lt2" tx2="dk2" accent1="accent1" accent2="accent2" accent3="accent3" accent4="accent4" accent5="accent5" accent6="accent6" hlink="hlink" folHlink="folHlink"/>
  <p:sldLayoutIdLst>
    <p:sldLayoutId id="2147483678" r:id="rId1"/>
    <p:sldLayoutId id="2147483674" r:id="rId2"/>
    <p:sldLayoutId id="2147483691" r:id="rId3"/>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ergynetworks.webex.com/energynetworks/j.php?MTID=mac5cc183f0e858fb354b5f46c75fab9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DER Technical Forum</a:t>
            </a:r>
            <a:endParaRPr lang="en-GB" dirty="0"/>
          </a:p>
        </p:txBody>
      </p:sp>
      <p:sp>
        <p:nvSpPr>
          <p:cNvPr id="3" name="Subtitle 2"/>
          <p:cNvSpPr>
            <a:spLocks noGrp="1"/>
          </p:cNvSpPr>
          <p:nvPr>
            <p:ph type="body" sz="quarter" idx="13"/>
          </p:nvPr>
        </p:nvSpPr>
        <p:spPr>
          <a:xfrm>
            <a:off x="5519738" y="4333875"/>
            <a:ext cx="3624262" cy="2051050"/>
          </a:xfrm>
        </p:spPr>
        <p:txBody>
          <a:bodyPr/>
          <a:lstStyle/>
          <a:p>
            <a:pPr marL="0" indent="0">
              <a:buNone/>
            </a:pPr>
            <a:r>
              <a:rPr lang="en-US" sz="2400" dirty="0"/>
              <a:t>DER Technical Forum</a:t>
            </a:r>
          </a:p>
          <a:p>
            <a:pPr marL="0" indent="0">
              <a:buNone/>
            </a:pPr>
            <a:endParaRPr lang="en-US" sz="2400" dirty="0"/>
          </a:p>
          <a:p>
            <a:pPr marL="0" indent="0">
              <a:buNone/>
            </a:pPr>
            <a:r>
              <a:rPr lang="en-US" sz="2400" dirty="0"/>
              <a:t>21 April 2020</a:t>
            </a:r>
          </a:p>
          <a:p>
            <a:pPr marL="0" indent="0">
              <a:buNone/>
            </a:pPr>
            <a:r>
              <a:rPr lang="en-US" sz="2400" dirty="0"/>
              <a:t>10:30 by Webex</a:t>
            </a:r>
            <a:endParaRPr lang="en-GB" sz="2400" dirty="0"/>
          </a:p>
        </p:txBody>
      </p:sp>
      <p:sp>
        <p:nvSpPr>
          <p:cNvPr id="5" name="Slide Number Placeholder 4">
            <a:extLst>
              <a:ext uri="{FF2B5EF4-FFF2-40B4-BE49-F238E27FC236}">
                <a16:creationId xmlns:a16="http://schemas.microsoft.com/office/drawing/2014/main" id="{7F641E0F-B153-4D25-BD32-AF9FEE67CD62}"/>
              </a:ext>
            </a:extLst>
          </p:cNvPr>
          <p:cNvSpPr>
            <a:spLocks noGrp="1"/>
          </p:cNvSpPr>
          <p:nvPr>
            <p:ph type="sldNum" sz="quarter" idx="12"/>
          </p:nvPr>
        </p:nvSpPr>
        <p:spPr/>
        <p:txBody>
          <a:bodyPr/>
          <a:lstStyle/>
          <a:p>
            <a:fld id="{9247FAD7-0D76-4380-89CF-B4FEC4F33D01}" type="slidenum">
              <a:rPr lang="en-GB" smtClean="0"/>
              <a:t>1</a:t>
            </a:fld>
            <a:endParaRPr lang="en-GB"/>
          </a:p>
        </p:txBody>
      </p:sp>
      <p:sp>
        <p:nvSpPr>
          <p:cNvPr id="6" name="Subtitle 2">
            <a:extLst>
              <a:ext uri="{FF2B5EF4-FFF2-40B4-BE49-F238E27FC236}">
                <a16:creationId xmlns:a16="http://schemas.microsoft.com/office/drawing/2014/main" id="{242087AC-41AE-4510-88A9-E1C8D069C260}"/>
              </a:ext>
            </a:extLst>
          </p:cNvPr>
          <p:cNvSpPr txBox="1">
            <a:spLocks/>
          </p:cNvSpPr>
          <p:nvPr/>
        </p:nvSpPr>
        <p:spPr bwMode="auto">
          <a:xfrm>
            <a:off x="637914" y="4333875"/>
            <a:ext cx="4215440" cy="205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defRPr>
            </a:lvl2pPr>
            <a:lvl3pPr marL="1143000" indent="-228600" algn="l" rtl="0" eaLnBrk="1" fontAlgn="base" hangingPunct="1">
              <a:spcBef>
                <a:spcPct val="20000"/>
              </a:spcBef>
              <a:spcAft>
                <a:spcPct val="0"/>
              </a:spcAft>
              <a:buChar char="•"/>
              <a:defRPr sz="2400">
                <a:solidFill>
                  <a:schemeClr val="bg1"/>
                </a:solidFill>
                <a:latin typeface="+mn-lt"/>
              </a:defRPr>
            </a:lvl3pPr>
            <a:lvl4pPr marL="1600200" indent="-228600" algn="l" rtl="0" eaLnBrk="1" fontAlgn="base" hangingPunct="1">
              <a:spcBef>
                <a:spcPct val="20000"/>
              </a:spcBef>
              <a:spcAft>
                <a:spcPct val="0"/>
              </a:spcAft>
              <a:buChar char="–"/>
              <a:defRPr sz="2000">
                <a:solidFill>
                  <a:schemeClr val="bg1"/>
                </a:solidFill>
                <a:latin typeface="+mn-lt"/>
              </a:defRPr>
            </a:lvl4pPr>
            <a:lvl5pPr marL="2057400" indent="-228600" algn="l" rtl="0" eaLnBrk="1" fontAlgn="base" hangingPunct="1">
              <a:spcBef>
                <a:spcPct val="20000"/>
              </a:spcBef>
              <a:spcAft>
                <a:spcPct val="0"/>
              </a:spcAft>
              <a:buChar char="»"/>
              <a:defRPr sz="2000">
                <a:solidFill>
                  <a:schemeClr val="bg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marL="0" indent="0">
              <a:buNone/>
            </a:pPr>
            <a:r>
              <a:rPr lang="en-GB" sz="1400" dirty="0">
                <a:hlinkClick r:id="rId3">
                  <a:extLst>
                    <a:ext uri="{A12FA001-AC4F-418D-AE19-62706E023703}">
                      <ahyp:hlinkClr xmlns:ahyp="http://schemas.microsoft.com/office/drawing/2018/hyperlinkcolor" val="tx"/>
                    </a:ext>
                  </a:extLst>
                </a:hlinkClick>
              </a:rPr>
              <a:t>Webex hyperlink</a:t>
            </a:r>
            <a:r>
              <a:rPr lang="en-GB" sz="1400" dirty="0"/>
              <a:t>	</a:t>
            </a:r>
          </a:p>
          <a:p>
            <a:pPr marL="0" indent="0">
              <a:buNone/>
            </a:pPr>
            <a:endParaRPr lang="en-GB" sz="1400" dirty="0"/>
          </a:p>
          <a:p>
            <a:pPr marL="0" indent="0">
              <a:buNone/>
            </a:pPr>
            <a:r>
              <a:rPr lang="en-GB" sz="1400" dirty="0"/>
              <a:t>Join by telephone 0203 478 5289</a:t>
            </a:r>
          </a:p>
          <a:p>
            <a:pPr marL="0" indent="0">
              <a:buNone/>
            </a:pPr>
            <a:endParaRPr lang="en-GB" sz="1400" b="1" dirty="0"/>
          </a:p>
          <a:p>
            <a:pPr marL="0" indent="0">
              <a:buNone/>
            </a:pPr>
            <a:r>
              <a:rPr lang="en-GB" sz="1400" b="1" dirty="0"/>
              <a:t>Meeting number (access code): 847 197 227</a:t>
            </a:r>
            <a:endParaRPr lang="en-GB" sz="1400" dirty="0"/>
          </a:p>
        </p:txBody>
      </p:sp>
    </p:spTree>
    <p:extLst>
      <p:ext uri="{BB962C8B-B14F-4D97-AF65-F5344CB8AC3E}">
        <p14:creationId xmlns:p14="http://schemas.microsoft.com/office/powerpoint/2010/main" val="360125361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Issues to be closed</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extLst>
              <p:ext uri="{D42A27DB-BD31-4B8C-83A1-F6EECF244321}">
                <p14:modId xmlns:p14="http://schemas.microsoft.com/office/powerpoint/2010/main" val="2392766677"/>
              </p:ext>
            </p:extLst>
          </p:nvPr>
        </p:nvGraphicFramePr>
        <p:xfrm>
          <a:off x="727113" y="1248215"/>
          <a:ext cx="8780444" cy="4015678"/>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2717892">
                  <a:extLst>
                    <a:ext uri="{9D8B030D-6E8A-4147-A177-3AD203B41FA5}">
                      <a16:colId xmlns:a16="http://schemas.microsoft.com/office/drawing/2014/main" val="4274372800"/>
                    </a:ext>
                  </a:extLst>
                </a:gridCol>
                <a:gridCol w="5252428">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000" dirty="0"/>
                        <a:t>76</a:t>
                      </a:r>
                    </a:p>
                  </a:txBody>
                  <a:tcPr/>
                </a:tc>
                <a:tc>
                  <a:txBody>
                    <a:bodyPr/>
                    <a:lstStyle/>
                    <a:p>
                      <a:r>
                        <a:rPr lang="en-GB" sz="1000" dirty="0"/>
                        <a:t>Section C.6.2.4 states that the internal clock shall be synchronised with UTC via GPS satellite or other functionally similar method. Could it be confirmed that the time accuracy achieved with an NTP server synchronised with UTC via a GPS reference would meet the requirement?</a:t>
                      </a:r>
                    </a:p>
                  </a:txBody>
                  <a:tcPr/>
                </a:tc>
                <a:tc>
                  <a:txBody>
                    <a:bodyPr/>
                    <a:lstStyle/>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No.  We are assuming that the question relates to a local area network (LAN) application with an NTP server synchronised via a GPS reference.  Our understanding is that accuracy against UTC may be +/- a few milliseconds for RD connected to the LAN and so would not be suitable.  A GPS receiver or radio clock connected direct to the RD is a way to meet the requirement.</a:t>
                      </a:r>
                    </a:p>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It also would be possible to meet the requirements solution if a delayed time signal can be accommodated by re-adjusting the accuracy to account for a communication delay.</a:t>
                      </a:r>
                    </a:p>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This is to be included in the proposed revision of C.6, to be consulted on over Summer 2020.</a:t>
                      </a:r>
                    </a:p>
                  </a:txBody>
                  <a:tcPr marL="68580" marR="68580" marT="0" marB="0"/>
                </a:tc>
                <a:extLst>
                  <a:ext uri="{0D108BD9-81ED-4DB2-BD59-A6C34878D82A}">
                    <a16:rowId xmlns:a16="http://schemas.microsoft.com/office/drawing/2014/main" val="1311321988"/>
                  </a:ext>
                </a:extLst>
              </a:tr>
              <a:tr h="370840">
                <a:tc>
                  <a:txBody>
                    <a:bodyPr/>
                    <a:lstStyle/>
                    <a:p>
                      <a:r>
                        <a:rPr lang="en-GB" sz="1000" dirty="0"/>
                        <a:t>87</a:t>
                      </a:r>
                    </a:p>
                  </a:txBody>
                  <a:tcPr/>
                </a:tc>
                <a:tc>
                  <a:txBody>
                    <a:bodyPr/>
                    <a:lstStyle/>
                    <a:p>
                      <a:r>
                        <a:rPr lang="en-GB" sz="1000" dirty="0"/>
                        <a:t>The completeness of a PGM in including or excluding a communication device that can also be used to set the GB parameters.</a:t>
                      </a:r>
                    </a:p>
                  </a:txBody>
                  <a:tcPr/>
                </a:tc>
                <a:tc>
                  <a:txBody>
                    <a:bodyPr/>
                    <a:lstStyle/>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This query has been referred to the manufacturer for clarification/resolution.</a:t>
                      </a:r>
                    </a:p>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No further information received.  DNOs are aware of the issue and will deal with cases as they arise</a:t>
                      </a:r>
                    </a:p>
                  </a:txBody>
                  <a:tcPr marL="68580" marR="68580" marT="0" marB="0"/>
                </a:tc>
                <a:extLst>
                  <a:ext uri="{0D108BD9-81ED-4DB2-BD59-A6C34878D82A}">
                    <a16:rowId xmlns:a16="http://schemas.microsoft.com/office/drawing/2014/main" val="1009870694"/>
                  </a:ext>
                </a:extLst>
              </a:tr>
              <a:tr h="370840">
                <a:tc>
                  <a:txBody>
                    <a:bodyPr/>
                    <a:lstStyle/>
                    <a:p>
                      <a:r>
                        <a:rPr lang="en-GB" sz="1000" dirty="0"/>
                        <a:t>88</a:t>
                      </a:r>
                    </a:p>
                  </a:txBody>
                  <a:tcPr/>
                </a:tc>
                <a:tc>
                  <a:txBody>
                    <a:bodyPr/>
                    <a:lstStyle/>
                    <a:p>
                      <a:r>
                        <a:rPr lang="en-GB" sz="1000" dirty="0"/>
                        <a:t>We have the experience of DNOs having very different requirements for the compliance information to be submitted – particularly in relation to simulations and frequency compliance information</a:t>
                      </a:r>
                    </a:p>
                  </a:txBody>
                  <a:tcPr/>
                </a:tc>
                <a:tc>
                  <a:txBody>
                    <a:bodyPr/>
                    <a:lstStyle/>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These issues were discussed in detail at the 26/02/2020 DER Technical Forum.  It was noted that many/most of the issues identified to date are being, or have been, addressed.  However DNO representatives confirmed their wish to be the key point of contact for owners, developers and manufacturers where it seems that DNOs are not following agreed interpretations of G99 </a:t>
                      </a:r>
                    </a:p>
                  </a:txBody>
                  <a:tcPr marL="68580" marR="68580" marT="0" marB="0"/>
                </a:tc>
                <a:extLst>
                  <a:ext uri="{0D108BD9-81ED-4DB2-BD59-A6C34878D82A}">
                    <a16:rowId xmlns:a16="http://schemas.microsoft.com/office/drawing/2014/main" val="3496081150"/>
                  </a:ext>
                </a:extLst>
              </a:tr>
              <a:tr h="370840">
                <a:tc>
                  <a:txBody>
                    <a:bodyPr/>
                    <a:lstStyle/>
                    <a:p>
                      <a:r>
                        <a:rPr lang="en-GB" sz="1000" dirty="0"/>
                        <a:t>98</a:t>
                      </a:r>
                    </a:p>
                  </a:txBody>
                  <a:tcPr/>
                </a:tc>
                <a:tc>
                  <a:txBody>
                    <a:bodyPr/>
                    <a:lstStyle/>
                    <a:p>
                      <a:r>
                        <a:rPr lang="en-GB" sz="1000" dirty="0"/>
                        <a:t>Seek a route for the resolution of G99 technical queries</a:t>
                      </a:r>
                    </a:p>
                  </a:txBody>
                  <a:tcPr/>
                </a:tc>
                <a:tc>
                  <a:txBody>
                    <a:bodyPr/>
                    <a:lstStyle/>
                    <a:p>
                      <a:pPr marL="0" algn="l" defTabSz="914400" rtl="0" eaLnBrk="1" latinLnBrk="0" hangingPunct="1">
                        <a:lnSpc>
                          <a:spcPct val="107000"/>
                        </a:lnSpc>
                        <a:spcBef>
                          <a:spcPts val="500"/>
                        </a:spcBef>
                        <a:spcAft>
                          <a:spcPts val="500"/>
                        </a:spcAft>
                      </a:pPr>
                      <a:r>
                        <a:rPr lang="en-GB" sz="1000" kern="1200" dirty="0">
                          <a:solidFill>
                            <a:schemeClr val="dk1"/>
                          </a:solidFill>
                          <a:latin typeface="+mn-lt"/>
                          <a:ea typeface="+mn-ea"/>
                          <a:cs typeface="+mn-cs"/>
                        </a:rPr>
                        <a:t>Formally resolving queries with G99 and other D Code documents is a key responsibility of the DCRP.  However the DCRP has accepted that the DER Technical Forum is currently providing this facility through the operation of the forum, and its driving of G99 updates.</a:t>
                      </a:r>
                    </a:p>
                  </a:txBody>
                  <a:tcPr marL="68580" marR="68580" marT="0" marB="0"/>
                </a:tc>
                <a:extLst>
                  <a:ext uri="{0D108BD9-81ED-4DB2-BD59-A6C34878D82A}">
                    <a16:rowId xmlns:a16="http://schemas.microsoft.com/office/drawing/2014/main" val="1166853810"/>
                  </a:ext>
                </a:extLst>
              </a:tr>
            </a:tbl>
          </a:graphicData>
        </a:graphic>
      </p:graphicFrame>
    </p:spTree>
    <p:extLst>
      <p:ext uri="{BB962C8B-B14F-4D97-AF65-F5344CB8AC3E}">
        <p14:creationId xmlns:p14="http://schemas.microsoft.com/office/powerpoint/2010/main" val="280500217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EB49904-A505-4B55-836A-05C5D78A288A}"/>
              </a:ext>
            </a:extLst>
          </p:cNvPr>
          <p:cNvSpPr>
            <a:spLocks noGrp="1"/>
          </p:cNvSpPr>
          <p:nvPr>
            <p:ph idx="13"/>
          </p:nvPr>
        </p:nvSpPr>
        <p:spPr>
          <a:xfrm>
            <a:off x="495299" y="1600201"/>
            <a:ext cx="9155137" cy="4525963"/>
          </a:xfrm>
        </p:spPr>
        <p:txBody>
          <a:bodyPr/>
          <a:lstStyle/>
          <a:p>
            <a:r>
              <a:rPr lang="en-GB" dirty="0">
                <a:solidFill>
                  <a:srgbClr val="FF0000"/>
                </a:solidFill>
              </a:rPr>
              <a:t>Placeholder for now</a:t>
            </a:r>
          </a:p>
          <a:p>
            <a:r>
              <a:rPr lang="en-GB" dirty="0"/>
              <a:t>As of 31/10/19 there are over 1000 entries registered from about 50 manufactures into the ENA’s type test database.</a:t>
            </a:r>
          </a:p>
          <a:p>
            <a:r>
              <a:rPr lang="en-GB" dirty="0"/>
              <a:t>ENA wrote to 11 manufacturers about their incomplete etc entries, and asked for resolution of these issues by 5 July 2019. This has resulted in improved resubmissions which are being reviewed.</a:t>
            </a:r>
          </a:p>
          <a:p>
            <a:r>
              <a:rPr lang="en-GB" dirty="0"/>
              <a:t>ENA has appointed engineering consultants to undertake a deeper review of the equipment in the database which started in November 2019.  The scope of the review is to</a:t>
            </a:r>
          </a:p>
          <a:p>
            <a:pPr lvl="1"/>
            <a:r>
              <a:rPr lang="en-GB" dirty="0"/>
              <a:t> undertake a review of the Compliance Verification reports registered for each device for completeness and accuracy; </a:t>
            </a:r>
          </a:p>
          <a:p>
            <a:pPr lvl="1"/>
            <a:r>
              <a:rPr lang="en-GB" dirty="0"/>
              <a:t>assess the type test evidence to confirm whether it demonstrates compliance; </a:t>
            </a:r>
          </a:p>
          <a:p>
            <a:pPr lvl="1"/>
            <a:r>
              <a:rPr lang="en-GB" dirty="0"/>
              <a:t>verify the validity of and whether an equipment certificate has been used to demonstrate compliance; </a:t>
            </a:r>
          </a:p>
          <a:p>
            <a:pPr lvl="1"/>
            <a:r>
              <a:rPr lang="en-GB" dirty="0"/>
              <a:t>undertake 2 industry workshops to disseminate learnings of how stakeholders can demonstrate compliance; prepare industry guidance on acceptable type testing methodologies. </a:t>
            </a:r>
          </a:p>
          <a:p>
            <a:r>
              <a:rPr lang="en-GB" dirty="0"/>
              <a:t>The compliance report is to be confidential to the manufacturer and ENA members.</a:t>
            </a:r>
          </a:p>
          <a:p>
            <a:r>
              <a:rPr lang="en-GB" dirty="0"/>
              <a:t>ENA has published guidance on its website re these compliance checks which will be updated based on the consultant’s findings.</a:t>
            </a:r>
          </a:p>
          <a:p>
            <a:pPr marL="0" indent="0">
              <a:buNone/>
            </a:pPr>
            <a:endParaRPr lang="en-GB" dirty="0"/>
          </a:p>
        </p:txBody>
      </p:sp>
      <p:sp>
        <p:nvSpPr>
          <p:cNvPr id="3" name="Title 2">
            <a:extLst>
              <a:ext uri="{FF2B5EF4-FFF2-40B4-BE49-F238E27FC236}">
                <a16:creationId xmlns:a16="http://schemas.microsoft.com/office/drawing/2014/main" id="{68D985C2-4565-4499-8AE5-F1794C84E31D}"/>
              </a:ext>
            </a:extLst>
          </p:cNvPr>
          <p:cNvSpPr>
            <a:spLocks noGrp="1"/>
          </p:cNvSpPr>
          <p:nvPr>
            <p:ph type="title"/>
          </p:nvPr>
        </p:nvSpPr>
        <p:spPr/>
        <p:txBody>
          <a:bodyPr/>
          <a:lstStyle/>
          <a:p>
            <a:r>
              <a:rPr lang="en-GB" sz="2800" dirty="0"/>
              <a:t>ENA Database and Type Tested Compliance</a:t>
            </a:r>
          </a:p>
        </p:txBody>
      </p:sp>
    </p:spTree>
    <p:extLst>
      <p:ext uri="{BB962C8B-B14F-4D97-AF65-F5344CB8AC3E}">
        <p14:creationId xmlns:p14="http://schemas.microsoft.com/office/powerpoint/2010/main" val="160554545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672813-3C87-4ED7-9374-FBA0103928EC}"/>
              </a:ext>
            </a:extLst>
          </p:cNvPr>
          <p:cNvSpPr>
            <a:spLocks noGrp="1"/>
          </p:cNvSpPr>
          <p:nvPr>
            <p:ph idx="13"/>
          </p:nvPr>
        </p:nvSpPr>
        <p:spPr/>
        <p:txBody>
          <a:bodyPr/>
          <a:lstStyle/>
          <a:p>
            <a:pPr marL="0" indent="0">
              <a:buNone/>
            </a:pPr>
            <a:endParaRPr lang="en-GB" dirty="0"/>
          </a:p>
          <a:p>
            <a:r>
              <a:rPr lang="en-GB" dirty="0"/>
              <a:t>No specific update on this </a:t>
            </a:r>
          </a:p>
          <a:p>
            <a:r>
              <a:rPr lang="en-GB" dirty="0"/>
              <a:t>The ENA has received some queries from organizations engaged in creating equipment certificates for G98 and G99 compliant generating units.  </a:t>
            </a:r>
          </a:p>
          <a:p>
            <a:r>
              <a:rPr lang="en-GB" dirty="0"/>
              <a:t>The ENA is supporting those organizations in the expectation that one or more of them will succeed in awarding equipment certificates to one or more manufacturers.</a:t>
            </a:r>
          </a:p>
          <a:p>
            <a:endParaRPr lang="en-GB" dirty="0"/>
          </a:p>
        </p:txBody>
      </p:sp>
      <p:sp>
        <p:nvSpPr>
          <p:cNvPr id="3" name="Title 2">
            <a:extLst>
              <a:ext uri="{FF2B5EF4-FFF2-40B4-BE49-F238E27FC236}">
                <a16:creationId xmlns:a16="http://schemas.microsoft.com/office/drawing/2014/main" id="{5185E601-9775-415C-839B-09BC5D8664C9}"/>
              </a:ext>
            </a:extLst>
          </p:cNvPr>
          <p:cNvSpPr>
            <a:spLocks noGrp="1"/>
          </p:cNvSpPr>
          <p:nvPr>
            <p:ph type="title"/>
          </p:nvPr>
        </p:nvSpPr>
        <p:spPr/>
        <p:txBody>
          <a:bodyPr/>
          <a:lstStyle/>
          <a:p>
            <a:r>
              <a:rPr lang="en-GB" dirty="0"/>
              <a:t>Equipment Certificates</a:t>
            </a:r>
          </a:p>
        </p:txBody>
      </p:sp>
    </p:spTree>
    <p:extLst>
      <p:ext uri="{BB962C8B-B14F-4D97-AF65-F5344CB8AC3E}">
        <p14:creationId xmlns:p14="http://schemas.microsoft.com/office/powerpoint/2010/main" val="152401642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467C76-B295-4178-B31A-D23C656551BB}"/>
              </a:ext>
            </a:extLst>
          </p:cNvPr>
          <p:cNvSpPr>
            <a:spLocks noGrp="1"/>
          </p:cNvSpPr>
          <p:nvPr>
            <p:ph idx="13"/>
          </p:nvPr>
        </p:nvSpPr>
        <p:spPr/>
        <p:txBody>
          <a:bodyPr/>
          <a:lstStyle/>
          <a:p>
            <a:r>
              <a:rPr lang="en-GB" dirty="0"/>
              <a:t>EU network codes are being reviewed in relation to </a:t>
            </a:r>
          </a:p>
          <a:p>
            <a:pPr lvl="1"/>
            <a:r>
              <a:rPr lang="en-GB" dirty="0"/>
              <a:t>Storage – ie to remove the exclusion on storage</a:t>
            </a:r>
          </a:p>
          <a:p>
            <a:pPr lvl="1"/>
            <a:r>
              <a:rPr lang="en-GB" dirty="0"/>
              <a:t>Removing the 110kV threshold for Type D – at least for plant smaller than 5MW, or more likely 10MW</a:t>
            </a:r>
          </a:p>
          <a:p>
            <a:pPr lvl="1"/>
            <a:endParaRPr lang="en-GB" dirty="0"/>
          </a:p>
          <a:p>
            <a:r>
              <a:rPr lang="en-GB" dirty="0"/>
              <a:t>Future EU codes work includes </a:t>
            </a:r>
          </a:p>
          <a:p>
            <a:pPr lvl="1"/>
            <a:r>
              <a:rPr lang="en-GB" dirty="0"/>
              <a:t>defining what a material alteration is – we have asked that this process recognize the development work this forum did in what is now Appendix A6 to G99.</a:t>
            </a:r>
          </a:p>
          <a:p>
            <a:pPr lvl="1"/>
            <a:r>
              <a:rPr lang="en-GB" dirty="0"/>
              <a:t>Contemplation of extending more type B requirements (particularly fault ride through) to type A</a:t>
            </a:r>
          </a:p>
          <a:p>
            <a:pPr lvl="1"/>
            <a:endParaRPr lang="en-GB" dirty="0"/>
          </a:p>
          <a:p>
            <a:r>
              <a:rPr lang="en-GB" dirty="0"/>
              <a:t>Hard to say if these developments will affect the UK.</a:t>
            </a:r>
          </a:p>
          <a:p>
            <a:endParaRPr lang="en-GB" dirty="0"/>
          </a:p>
          <a:p>
            <a:pPr marL="457200" lvl="1" indent="0">
              <a:buNone/>
            </a:pPr>
            <a:endParaRPr lang="en-GB" dirty="0"/>
          </a:p>
        </p:txBody>
      </p:sp>
      <p:sp>
        <p:nvSpPr>
          <p:cNvPr id="3" name="Title 2">
            <a:extLst>
              <a:ext uri="{FF2B5EF4-FFF2-40B4-BE49-F238E27FC236}">
                <a16:creationId xmlns:a16="http://schemas.microsoft.com/office/drawing/2014/main" id="{3360B53F-8B0E-4C23-B0AF-26E1FBCDC932}"/>
              </a:ext>
            </a:extLst>
          </p:cNvPr>
          <p:cNvSpPr>
            <a:spLocks noGrp="1"/>
          </p:cNvSpPr>
          <p:nvPr>
            <p:ph type="title"/>
          </p:nvPr>
        </p:nvSpPr>
        <p:spPr/>
        <p:txBody>
          <a:bodyPr/>
          <a:lstStyle/>
          <a:p>
            <a:r>
              <a:rPr lang="en-GB" dirty="0"/>
              <a:t>Other Updates</a:t>
            </a:r>
          </a:p>
        </p:txBody>
      </p:sp>
    </p:spTree>
    <p:extLst>
      <p:ext uri="{BB962C8B-B14F-4D97-AF65-F5344CB8AC3E}">
        <p14:creationId xmlns:p14="http://schemas.microsoft.com/office/powerpoint/2010/main" val="34957433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6DE263-1F38-4853-882A-54DE982C9797}"/>
              </a:ext>
            </a:extLst>
          </p:cNvPr>
          <p:cNvSpPr>
            <a:spLocks noGrp="1"/>
          </p:cNvSpPr>
          <p:nvPr>
            <p:ph idx="13"/>
          </p:nvPr>
        </p:nvSpPr>
        <p:spPr/>
        <p:txBody>
          <a:bodyPr/>
          <a:lstStyle/>
          <a:p>
            <a:r>
              <a:rPr lang="en-GB" dirty="0"/>
              <a:t>AOB</a:t>
            </a:r>
          </a:p>
          <a:p>
            <a:pPr lvl="1"/>
            <a:r>
              <a:rPr lang="en-GB" dirty="0"/>
              <a:t>None</a:t>
            </a:r>
          </a:p>
          <a:p>
            <a:endParaRPr lang="en-GB" dirty="0"/>
          </a:p>
          <a:p>
            <a:endParaRPr lang="en-GB" dirty="0"/>
          </a:p>
          <a:p>
            <a:r>
              <a:rPr lang="en-GB" dirty="0"/>
              <a:t>Next meeting</a:t>
            </a:r>
          </a:p>
          <a:p>
            <a:pPr lvl="1"/>
            <a:r>
              <a:rPr lang="en-GB" dirty="0"/>
              <a:t>TBA</a:t>
            </a:r>
          </a:p>
        </p:txBody>
      </p:sp>
      <p:sp>
        <p:nvSpPr>
          <p:cNvPr id="3" name="Title 2">
            <a:extLst>
              <a:ext uri="{FF2B5EF4-FFF2-40B4-BE49-F238E27FC236}">
                <a16:creationId xmlns:a16="http://schemas.microsoft.com/office/drawing/2014/main" id="{9A59D072-5DF6-4D18-A1A6-C01203D1AD8B}"/>
              </a:ext>
            </a:extLst>
          </p:cNvPr>
          <p:cNvSpPr>
            <a:spLocks noGrp="1"/>
          </p:cNvSpPr>
          <p:nvPr>
            <p:ph type="title"/>
          </p:nvPr>
        </p:nvSpPr>
        <p:spPr/>
        <p:txBody>
          <a:bodyPr/>
          <a:lstStyle/>
          <a:p>
            <a:r>
              <a:rPr lang="en-GB" dirty="0"/>
              <a:t>AOB and Next meeting</a:t>
            </a:r>
          </a:p>
        </p:txBody>
      </p:sp>
    </p:spTree>
    <p:extLst>
      <p:ext uri="{BB962C8B-B14F-4D97-AF65-F5344CB8AC3E}">
        <p14:creationId xmlns:p14="http://schemas.microsoft.com/office/powerpoint/2010/main" val="79544028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BC297FA-BDDA-495C-8D4C-919CECA2EA4D}"/>
              </a:ext>
            </a:extLst>
          </p:cNvPr>
          <p:cNvSpPr>
            <a:spLocks noGrp="1"/>
          </p:cNvSpPr>
          <p:nvPr>
            <p:ph type="title"/>
          </p:nvPr>
        </p:nvSpPr>
        <p:spPr/>
        <p:txBody>
          <a:bodyPr/>
          <a:lstStyle/>
          <a:p>
            <a:r>
              <a:rPr lang="en-GB" dirty="0"/>
              <a:t>Welcome, Housekeeping, Introductions</a:t>
            </a:r>
          </a:p>
        </p:txBody>
      </p:sp>
    </p:spTree>
    <p:extLst>
      <p:ext uri="{BB962C8B-B14F-4D97-AF65-F5344CB8AC3E}">
        <p14:creationId xmlns:p14="http://schemas.microsoft.com/office/powerpoint/2010/main" val="1855823479"/>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7D8F84-638B-45B2-8215-E96E60D18A0A}"/>
              </a:ext>
            </a:extLst>
          </p:cNvPr>
          <p:cNvSpPr>
            <a:spLocks noGrp="1"/>
          </p:cNvSpPr>
          <p:nvPr>
            <p:ph type="title"/>
          </p:nvPr>
        </p:nvSpPr>
        <p:spPr/>
        <p:txBody>
          <a:bodyPr/>
          <a:lstStyle/>
          <a:p>
            <a:r>
              <a:rPr lang="en-GB" dirty="0"/>
              <a:t>Agenda</a:t>
            </a:r>
          </a:p>
        </p:txBody>
      </p:sp>
      <p:graphicFrame>
        <p:nvGraphicFramePr>
          <p:cNvPr id="2" name="Table 1">
            <a:extLst>
              <a:ext uri="{FF2B5EF4-FFF2-40B4-BE49-F238E27FC236}">
                <a16:creationId xmlns:a16="http://schemas.microsoft.com/office/drawing/2014/main" id="{9F3A36A7-9746-4F32-836A-AB4001984EFA}"/>
              </a:ext>
            </a:extLst>
          </p:cNvPr>
          <p:cNvGraphicFramePr>
            <a:graphicFrameLocks noGrp="1"/>
          </p:cNvGraphicFramePr>
          <p:nvPr>
            <p:extLst>
              <p:ext uri="{D42A27DB-BD31-4B8C-83A1-F6EECF244321}">
                <p14:modId xmlns:p14="http://schemas.microsoft.com/office/powerpoint/2010/main" val="1980482125"/>
              </p:ext>
            </p:extLst>
          </p:nvPr>
        </p:nvGraphicFramePr>
        <p:xfrm>
          <a:off x="2728022" y="1496882"/>
          <a:ext cx="4047208" cy="4732600"/>
        </p:xfrm>
        <a:graphic>
          <a:graphicData uri="http://schemas.openxmlformats.org/drawingml/2006/table">
            <a:tbl>
              <a:tblPr>
                <a:tableStyleId>{5C22544A-7EE6-4342-B048-85BDC9FD1C3A}</a:tableStyleId>
              </a:tblPr>
              <a:tblGrid>
                <a:gridCol w="551309">
                  <a:extLst>
                    <a:ext uri="{9D8B030D-6E8A-4147-A177-3AD203B41FA5}">
                      <a16:colId xmlns:a16="http://schemas.microsoft.com/office/drawing/2014/main" val="168266431"/>
                    </a:ext>
                  </a:extLst>
                </a:gridCol>
                <a:gridCol w="2505320">
                  <a:extLst>
                    <a:ext uri="{9D8B030D-6E8A-4147-A177-3AD203B41FA5}">
                      <a16:colId xmlns:a16="http://schemas.microsoft.com/office/drawing/2014/main" val="1976837983"/>
                    </a:ext>
                  </a:extLst>
                </a:gridCol>
                <a:gridCol w="990579">
                  <a:extLst>
                    <a:ext uri="{9D8B030D-6E8A-4147-A177-3AD203B41FA5}">
                      <a16:colId xmlns:a16="http://schemas.microsoft.com/office/drawing/2014/main" val="2942840857"/>
                    </a:ext>
                  </a:extLst>
                </a:gridCol>
              </a:tblGrid>
              <a:tr h="186566">
                <a:tc>
                  <a:txBody>
                    <a:bodyPr/>
                    <a:lstStyle/>
                    <a:p>
                      <a:pPr algn="ctr"/>
                      <a:r>
                        <a:rPr lang="en-GB" sz="900">
                          <a:effectLst/>
                        </a:rPr>
                        <a:t>Time</a:t>
                      </a:r>
                      <a:endParaRPr lang="en-GB" sz="900">
                        <a:effectLst/>
                        <a:latin typeface="Times New Roman" panose="02020603050405020304" pitchFamily="18" charset="0"/>
                      </a:endParaRPr>
                    </a:p>
                  </a:txBody>
                  <a:tcPr marL="53305" marR="53305" marT="28133" marB="28133"/>
                </a:tc>
                <a:tc>
                  <a:txBody>
                    <a:bodyPr/>
                    <a:lstStyle/>
                    <a:p>
                      <a:pPr algn="ctr">
                        <a:spcAft>
                          <a:spcPts val="0"/>
                        </a:spcAft>
                      </a:pPr>
                      <a:r>
                        <a:rPr lang="en-GB" sz="900">
                          <a:effectLst/>
                        </a:rPr>
                        <a:t>Focus</a:t>
                      </a:r>
                      <a:endParaRPr lang="en-GB" sz="900">
                        <a:effectLst/>
                        <a:latin typeface="Times New Roman" panose="02020603050405020304" pitchFamily="18" charset="0"/>
                        <a:ea typeface="Times New Roman" panose="02020603050405020304" pitchFamily="18" charset="0"/>
                      </a:endParaRPr>
                    </a:p>
                  </a:txBody>
                  <a:tcPr marL="53305" marR="53305" marT="28133" marB="28133" anchor="ctr"/>
                </a:tc>
                <a:tc>
                  <a:txBody>
                    <a:bodyPr/>
                    <a:lstStyle/>
                    <a:p>
                      <a:pPr algn="ctr">
                        <a:spcAft>
                          <a:spcPts val="0"/>
                        </a:spcAft>
                      </a:pPr>
                      <a:r>
                        <a:rPr lang="en-GB" sz="900">
                          <a:effectLst/>
                        </a:rPr>
                        <a:t>Leader</a:t>
                      </a:r>
                      <a:endParaRPr lang="en-GB" sz="900">
                        <a:effectLst/>
                        <a:latin typeface="Times New Roman" panose="02020603050405020304" pitchFamily="18" charset="0"/>
                        <a:ea typeface="Times New Roman" panose="02020603050405020304" pitchFamily="18" charset="0"/>
                      </a:endParaRPr>
                    </a:p>
                  </a:txBody>
                  <a:tcPr marL="53305" marR="53305" marT="28133" marB="28133" anchor="ctr"/>
                </a:tc>
                <a:extLst>
                  <a:ext uri="{0D108BD9-81ED-4DB2-BD59-A6C34878D82A}">
                    <a16:rowId xmlns:a16="http://schemas.microsoft.com/office/drawing/2014/main" val="1005455242"/>
                  </a:ext>
                </a:extLst>
              </a:tr>
              <a:tr h="447167">
                <a:tc>
                  <a:txBody>
                    <a:bodyPr/>
                    <a:lstStyle/>
                    <a:p>
                      <a:pPr algn="ctr">
                        <a:spcAft>
                          <a:spcPts val="0"/>
                        </a:spcAft>
                      </a:pPr>
                      <a:r>
                        <a:rPr lang="en-GB" sz="900" spc="-15">
                          <a:effectLst/>
                        </a:rPr>
                        <a:t>1030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Welcome, Introductions and Acceptance of Agenda.</a:t>
                      </a:r>
                      <a:endParaRPr lang="en-GB" sz="900">
                        <a:effectLst/>
                      </a:endParaRPr>
                    </a:p>
                    <a:p>
                      <a:pPr>
                        <a:spcAft>
                          <a:spcPts val="0"/>
                        </a:spcAft>
                      </a:pPr>
                      <a:r>
                        <a:rPr lang="en-GB" sz="900" spc="-15">
                          <a:effectLst/>
                        </a:rPr>
                        <a:t> </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MK/MD</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2570293320"/>
                  </a:ext>
                </a:extLst>
              </a:tr>
              <a:tr h="316867">
                <a:tc>
                  <a:txBody>
                    <a:bodyPr/>
                    <a:lstStyle/>
                    <a:p>
                      <a:pPr algn="ctr">
                        <a:spcAft>
                          <a:spcPts val="0"/>
                        </a:spcAft>
                      </a:pPr>
                      <a:r>
                        <a:rPr lang="en-GB" sz="900" spc="-15">
                          <a:effectLst/>
                        </a:rPr>
                        <a:t>1035</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Acceptance of minutes of previous meeting (26 February 2020)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MK</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3291763758"/>
                  </a:ext>
                </a:extLst>
              </a:tr>
              <a:tr h="316867">
                <a:tc>
                  <a:txBody>
                    <a:bodyPr/>
                    <a:lstStyle/>
                    <a:p>
                      <a:pPr algn="ctr">
                        <a:spcAft>
                          <a:spcPts val="0"/>
                        </a:spcAft>
                      </a:pPr>
                      <a:r>
                        <a:rPr lang="en-GB" sz="900" spc="-15">
                          <a:effectLst/>
                        </a:rPr>
                        <a:t>1040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Matters arising not covered by the agenda</a:t>
                      </a:r>
                      <a:endParaRPr lang="en-GB" sz="900">
                        <a:effectLst/>
                      </a:endParaRPr>
                    </a:p>
                    <a:p>
                      <a:pPr marL="342900" lvl="0" indent="-342900">
                        <a:spcAft>
                          <a:spcPts val="0"/>
                        </a:spcAft>
                        <a:buFont typeface="Symbol" panose="05050102010706020507" pitchFamily="18" charset="2"/>
                        <a:buChar char=""/>
                      </a:pPr>
                      <a:r>
                        <a:rPr lang="en-GB" sz="900" spc="-15">
                          <a:effectLst/>
                        </a:rPr>
                        <a:t>None</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 </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3770734997"/>
                  </a:ext>
                </a:extLst>
              </a:tr>
              <a:tr h="316867">
                <a:tc>
                  <a:txBody>
                    <a:bodyPr/>
                    <a:lstStyle/>
                    <a:p>
                      <a:pPr algn="ctr">
                        <a:spcAft>
                          <a:spcPts val="0"/>
                        </a:spcAft>
                      </a:pPr>
                      <a:r>
                        <a:rPr lang="en-GB" sz="900" spc="-15">
                          <a:effectLst/>
                        </a:rPr>
                        <a:t>1040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New issues raised since the last meeting:</a:t>
                      </a:r>
                      <a:endParaRPr lang="en-GB" sz="900">
                        <a:effectLst/>
                      </a:endParaRPr>
                    </a:p>
                    <a:p>
                      <a:pPr marL="342900" lvl="0" indent="-342900">
                        <a:spcAft>
                          <a:spcPts val="0"/>
                        </a:spcAft>
                        <a:buFont typeface="Symbol" panose="05050102010706020507" pitchFamily="18" charset="2"/>
                        <a:buChar char=""/>
                      </a:pPr>
                      <a:r>
                        <a:rPr lang="en-GB" sz="900" spc="-15">
                          <a:effectLst/>
                        </a:rPr>
                        <a:t>None</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 </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1883815727"/>
                  </a:ext>
                </a:extLst>
              </a:tr>
              <a:tr h="838068">
                <a:tc>
                  <a:txBody>
                    <a:bodyPr/>
                    <a:lstStyle/>
                    <a:p>
                      <a:pPr algn="ctr">
                        <a:spcAft>
                          <a:spcPts val="0"/>
                        </a:spcAft>
                      </a:pPr>
                      <a:r>
                        <a:rPr lang="en-GB" sz="900" spc="-15">
                          <a:effectLst/>
                        </a:rPr>
                        <a:t>1045</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Follow up issues from previous meeting</a:t>
                      </a:r>
                      <a:endParaRPr lang="en-GB" sz="900">
                        <a:effectLst/>
                      </a:endParaRPr>
                    </a:p>
                    <a:p>
                      <a:pPr marL="342900" lvl="0" indent="-342900">
                        <a:spcAft>
                          <a:spcPts val="0"/>
                        </a:spcAft>
                        <a:buFont typeface="Symbol" panose="05050102010706020507" pitchFamily="18" charset="2"/>
                        <a:buChar char=""/>
                      </a:pPr>
                      <a:r>
                        <a:rPr lang="en-GB" sz="900" spc="-15">
                          <a:effectLst/>
                        </a:rPr>
                        <a:t>77</a:t>
                      </a:r>
                      <a:endParaRPr lang="en-GB" sz="900">
                        <a:effectLst/>
                      </a:endParaRPr>
                    </a:p>
                    <a:p>
                      <a:pPr marL="342900" lvl="0" indent="-342900">
                        <a:spcAft>
                          <a:spcPts val="0"/>
                        </a:spcAft>
                        <a:buFont typeface="Symbol" panose="05050102010706020507" pitchFamily="18" charset="2"/>
                        <a:buChar char=""/>
                      </a:pPr>
                      <a:r>
                        <a:rPr lang="en-GB" sz="900" spc="-15">
                          <a:effectLst/>
                        </a:rPr>
                        <a:t>90</a:t>
                      </a:r>
                      <a:endParaRPr lang="en-GB" sz="900">
                        <a:effectLst/>
                      </a:endParaRPr>
                    </a:p>
                    <a:p>
                      <a:pPr marL="342900" lvl="0" indent="-342900">
                        <a:spcAft>
                          <a:spcPts val="0"/>
                        </a:spcAft>
                        <a:buFont typeface="Symbol" panose="05050102010706020507" pitchFamily="18" charset="2"/>
                        <a:buChar char=""/>
                      </a:pPr>
                      <a:r>
                        <a:rPr lang="en-GB" sz="900" spc="-15">
                          <a:effectLst/>
                        </a:rPr>
                        <a:t>95</a:t>
                      </a:r>
                      <a:endParaRPr lang="en-GB" sz="900">
                        <a:effectLst/>
                      </a:endParaRPr>
                    </a:p>
                    <a:p>
                      <a:pPr marL="342900" lvl="0" indent="-342900">
                        <a:spcAft>
                          <a:spcPts val="0"/>
                        </a:spcAft>
                        <a:buFont typeface="Symbol" panose="05050102010706020507" pitchFamily="18" charset="2"/>
                        <a:buChar char=""/>
                      </a:pPr>
                      <a:r>
                        <a:rPr lang="en-GB" sz="900" spc="-15">
                          <a:effectLst/>
                        </a:rPr>
                        <a:t>96, 97</a:t>
                      </a:r>
                      <a:endParaRPr lang="en-GB" sz="900">
                        <a:effectLst/>
                      </a:endParaRPr>
                    </a:p>
                    <a:p>
                      <a:pPr marL="342900" lvl="0" indent="-342900">
                        <a:spcAft>
                          <a:spcPts val="0"/>
                        </a:spcAft>
                        <a:buFont typeface="Symbol" panose="05050102010706020507" pitchFamily="18" charset="2"/>
                        <a:buChar char=""/>
                      </a:pPr>
                      <a:r>
                        <a:rPr lang="en-GB" sz="900" spc="-15">
                          <a:effectLst/>
                        </a:rPr>
                        <a:t>61, 79, 93, 94 – hold over to H2 2020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 </a:t>
                      </a:r>
                    </a:p>
                    <a:p>
                      <a:pPr>
                        <a:spcAft>
                          <a:spcPts val="0"/>
                        </a:spcAft>
                      </a:pPr>
                      <a:r>
                        <a:rPr lang="en-GB" sz="900">
                          <a:effectLst/>
                        </a:rPr>
                        <a:t>MK/TM</a:t>
                      </a:r>
                    </a:p>
                    <a:p>
                      <a:pPr>
                        <a:spcAft>
                          <a:spcPts val="0"/>
                        </a:spcAft>
                      </a:pPr>
                      <a:r>
                        <a:rPr lang="en-GB" sz="900">
                          <a:effectLst/>
                        </a:rPr>
                        <a:t>AH</a:t>
                      </a:r>
                    </a:p>
                    <a:p>
                      <a:pPr>
                        <a:spcAft>
                          <a:spcPts val="0"/>
                        </a:spcAft>
                      </a:pPr>
                      <a:r>
                        <a:rPr lang="en-GB" sz="900">
                          <a:effectLst/>
                        </a:rPr>
                        <a:t>MK/SC</a:t>
                      </a:r>
                    </a:p>
                    <a:p>
                      <a:pPr>
                        <a:spcAft>
                          <a:spcPts val="0"/>
                        </a:spcAft>
                      </a:pPr>
                      <a:r>
                        <a:rPr lang="en-GB" sz="900">
                          <a:effectLst/>
                        </a:rPr>
                        <a:t>MK</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2208882359"/>
                  </a:ext>
                </a:extLst>
              </a:tr>
              <a:tr h="707768">
                <a:tc>
                  <a:txBody>
                    <a:bodyPr/>
                    <a:lstStyle/>
                    <a:p>
                      <a:pPr algn="ctr">
                        <a:spcAft>
                          <a:spcPts val="0"/>
                        </a:spcAft>
                      </a:pPr>
                      <a:r>
                        <a:rPr lang="en-GB" sz="900" spc="-15">
                          <a:effectLst/>
                        </a:rPr>
                        <a:t>1130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Agree to close the following issues:</a:t>
                      </a:r>
                      <a:endParaRPr lang="en-GB" sz="900">
                        <a:effectLst/>
                      </a:endParaRPr>
                    </a:p>
                    <a:p>
                      <a:pPr marL="342900" lvl="0" indent="-342900">
                        <a:spcAft>
                          <a:spcPts val="0"/>
                        </a:spcAft>
                        <a:buFont typeface="Symbol" panose="05050102010706020507" pitchFamily="18" charset="2"/>
                        <a:buChar char=""/>
                      </a:pPr>
                      <a:r>
                        <a:rPr lang="en-GB" sz="900" spc="-15">
                          <a:effectLst/>
                        </a:rPr>
                        <a:t>76</a:t>
                      </a:r>
                      <a:endParaRPr lang="en-GB" sz="900">
                        <a:effectLst/>
                      </a:endParaRPr>
                    </a:p>
                    <a:p>
                      <a:pPr marL="342900" lvl="0" indent="-342900">
                        <a:spcAft>
                          <a:spcPts val="0"/>
                        </a:spcAft>
                        <a:buFont typeface="Symbol" panose="05050102010706020507" pitchFamily="18" charset="2"/>
                        <a:buChar char=""/>
                      </a:pPr>
                      <a:r>
                        <a:rPr lang="en-GB" sz="900" spc="-15">
                          <a:effectLst/>
                        </a:rPr>
                        <a:t>87</a:t>
                      </a:r>
                      <a:endParaRPr lang="en-GB" sz="900">
                        <a:effectLst/>
                      </a:endParaRPr>
                    </a:p>
                    <a:p>
                      <a:pPr marL="342900" lvl="0" indent="-342900">
                        <a:spcAft>
                          <a:spcPts val="0"/>
                        </a:spcAft>
                        <a:buFont typeface="Symbol" panose="05050102010706020507" pitchFamily="18" charset="2"/>
                        <a:buChar char=""/>
                      </a:pPr>
                      <a:r>
                        <a:rPr lang="en-GB" sz="900" spc="-15">
                          <a:effectLst/>
                        </a:rPr>
                        <a:t>88</a:t>
                      </a:r>
                      <a:endParaRPr lang="en-GB" sz="900">
                        <a:effectLst/>
                      </a:endParaRPr>
                    </a:p>
                    <a:p>
                      <a:pPr marL="342900" lvl="0" indent="-342900">
                        <a:spcAft>
                          <a:spcPts val="0"/>
                        </a:spcAft>
                        <a:buFont typeface="Symbol" panose="05050102010706020507" pitchFamily="18" charset="2"/>
                        <a:buChar char=""/>
                      </a:pPr>
                      <a:r>
                        <a:rPr lang="en-GB" sz="900" spc="-15">
                          <a:effectLst/>
                        </a:rPr>
                        <a:t>98</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 </a:t>
                      </a:r>
                    </a:p>
                    <a:p>
                      <a:pPr>
                        <a:spcAft>
                          <a:spcPts val="0"/>
                        </a:spcAft>
                      </a:pPr>
                      <a:r>
                        <a:rPr lang="en-GB" sz="900">
                          <a:effectLst/>
                        </a:rPr>
                        <a:t>MK</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108663780"/>
                  </a:ext>
                </a:extLst>
              </a:tr>
              <a:tr h="238390">
                <a:tc>
                  <a:txBody>
                    <a:bodyPr/>
                    <a:lstStyle/>
                    <a:p>
                      <a:pPr algn="ctr">
                        <a:spcAft>
                          <a:spcPts val="0"/>
                        </a:spcAft>
                      </a:pPr>
                      <a:r>
                        <a:rPr lang="en-GB" sz="900" spc="-15">
                          <a:effectLst/>
                        </a:rPr>
                        <a:t>1135</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ENA Database update</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MD</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1261050952"/>
                  </a:ext>
                </a:extLst>
              </a:tr>
              <a:tr h="238390">
                <a:tc>
                  <a:txBody>
                    <a:bodyPr/>
                    <a:lstStyle/>
                    <a:p>
                      <a:pPr algn="ctr">
                        <a:spcAft>
                          <a:spcPts val="0"/>
                        </a:spcAft>
                      </a:pPr>
                      <a:r>
                        <a:rPr lang="en-GB" sz="900" spc="-15">
                          <a:effectLst/>
                        </a:rPr>
                        <a:t>1145</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spc="-15">
                          <a:effectLst/>
                        </a:rPr>
                        <a:t>Other updates</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MK</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1861676261"/>
                  </a:ext>
                </a:extLst>
              </a:tr>
              <a:tr h="186566">
                <a:tc>
                  <a:txBody>
                    <a:bodyPr/>
                    <a:lstStyle/>
                    <a:p>
                      <a:pPr algn="ctr">
                        <a:spcAft>
                          <a:spcPts val="0"/>
                        </a:spcAft>
                      </a:pPr>
                      <a:r>
                        <a:rPr lang="en-GB" sz="900">
                          <a:effectLst/>
                        </a:rPr>
                        <a:t>1150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AOB</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 </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2476758305"/>
                  </a:ext>
                </a:extLst>
              </a:tr>
              <a:tr h="316867">
                <a:tc>
                  <a:txBody>
                    <a:bodyPr/>
                    <a:lstStyle/>
                    <a:p>
                      <a:pPr algn="ctr">
                        <a:spcAft>
                          <a:spcPts val="0"/>
                        </a:spcAft>
                      </a:pPr>
                      <a:r>
                        <a:rPr lang="en-GB" sz="900">
                          <a:effectLst/>
                        </a:rPr>
                        <a:t>1200</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Meeting Close – Discuss when to hold future meeting </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a:effectLst/>
                        </a:rPr>
                        <a:t>All</a:t>
                      </a:r>
                      <a:endParaRPr lang="en-GB" sz="90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2528359669"/>
                  </a:ext>
                </a:extLst>
              </a:tr>
              <a:tr h="415579">
                <a:tc>
                  <a:txBody>
                    <a:bodyPr/>
                    <a:lstStyle/>
                    <a:p>
                      <a:pPr algn="ctr">
                        <a:spcAft>
                          <a:spcPts val="0"/>
                        </a:spcAft>
                      </a:pPr>
                      <a:r>
                        <a:rPr lang="en-GB" sz="900" spc="-15" dirty="0">
                          <a:effectLst/>
                        </a:rPr>
                        <a:t> </a:t>
                      </a:r>
                      <a:endParaRPr lang="en-GB" sz="900" dirty="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1000"/>
                        </a:spcAft>
                      </a:pPr>
                      <a:r>
                        <a:rPr lang="en-GB" sz="900">
                          <a:effectLst/>
                        </a:rPr>
                        <a:t>Meetings in 2020: </a:t>
                      </a:r>
                    </a:p>
                    <a:p>
                      <a:pPr>
                        <a:spcAft>
                          <a:spcPts val="1000"/>
                        </a:spcAft>
                      </a:pPr>
                      <a:r>
                        <a:rPr lang="en-GB" sz="900">
                          <a:effectLst/>
                        </a:rPr>
                        <a:t>TBA</a:t>
                      </a:r>
                      <a:endParaRPr lang="en-GB" sz="900">
                        <a:effectLst/>
                        <a:latin typeface="Times New Roman" panose="02020603050405020304" pitchFamily="18" charset="0"/>
                        <a:ea typeface="Times New Roman" panose="02020603050405020304" pitchFamily="18" charset="0"/>
                      </a:endParaRPr>
                    </a:p>
                  </a:txBody>
                  <a:tcPr marL="53305" marR="53305" marT="28133" marB="28133"/>
                </a:tc>
                <a:tc>
                  <a:txBody>
                    <a:bodyPr/>
                    <a:lstStyle/>
                    <a:p>
                      <a:pPr>
                        <a:spcAft>
                          <a:spcPts val="0"/>
                        </a:spcAft>
                      </a:pPr>
                      <a:r>
                        <a:rPr lang="en-GB" sz="900" dirty="0">
                          <a:effectLst/>
                        </a:rPr>
                        <a:t> </a:t>
                      </a:r>
                      <a:endParaRPr lang="en-GB" sz="900" dirty="0">
                        <a:effectLst/>
                        <a:latin typeface="Times New Roman" panose="02020603050405020304" pitchFamily="18" charset="0"/>
                        <a:ea typeface="Times New Roman" panose="02020603050405020304" pitchFamily="18" charset="0"/>
                      </a:endParaRPr>
                    </a:p>
                  </a:txBody>
                  <a:tcPr marL="53305" marR="53305" marT="28133" marB="28133"/>
                </a:tc>
                <a:extLst>
                  <a:ext uri="{0D108BD9-81ED-4DB2-BD59-A6C34878D82A}">
                    <a16:rowId xmlns:a16="http://schemas.microsoft.com/office/drawing/2014/main" val="1586721328"/>
                  </a:ext>
                </a:extLst>
              </a:tr>
            </a:tbl>
          </a:graphicData>
        </a:graphic>
      </p:graphicFrame>
    </p:spTree>
    <p:extLst>
      <p:ext uri="{BB962C8B-B14F-4D97-AF65-F5344CB8AC3E}">
        <p14:creationId xmlns:p14="http://schemas.microsoft.com/office/powerpoint/2010/main" val="282772868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968AE9D7-D95B-4215-B6D4-B260011651C3}"/>
              </a:ext>
            </a:extLst>
          </p:cNvPr>
          <p:cNvSpPr>
            <a:spLocks noGrp="1"/>
          </p:cNvSpPr>
          <p:nvPr>
            <p:ph idx="13"/>
          </p:nvPr>
        </p:nvSpPr>
        <p:spPr/>
        <p:txBody>
          <a:bodyPr/>
          <a:lstStyle/>
          <a:p>
            <a:r>
              <a:rPr lang="en-GB" dirty="0"/>
              <a:t>Accept, together with slides and running list of issues, as correct record of the meeting.</a:t>
            </a:r>
          </a:p>
          <a:p>
            <a:r>
              <a:rPr lang="en-GB" dirty="0"/>
              <a:t>Matters arising not on the agenda:</a:t>
            </a:r>
          </a:p>
          <a:p>
            <a:pPr lvl="1"/>
            <a:r>
              <a:rPr lang="en-GB" dirty="0"/>
              <a:t>None</a:t>
            </a:r>
          </a:p>
          <a:p>
            <a:pPr lvl="2"/>
            <a:endParaRPr lang="en-GB" dirty="0"/>
          </a:p>
        </p:txBody>
      </p:sp>
      <p:sp>
        <p:nvSpPr>
          <p:cNvPr id="6" name="Title 5">
            <a:extLst>
              <a:ext uri="{FF2B5EF4-FFF2-40B4-BE49-F238E27FC236}">
                <a16:creationId xmlns:a16="http://schemas.microsoft.com/office/drawing/2014/main" id="{47EBD481-41B8-40DC-A3CB-3668420AECA3}"/>
              </a:ext>
            </a:extLst>
          </p:cNvPr>
          <p:cNvSpPr>
            <a:spLocks noGrp="1"/>
          </p:cNvSpPr>
          <p:nvPr>
            <p:ph type="title"/>
          </p:nvPr>
        </p:nvSpPr>
        <p:spPr/>
        <p:txBody>
          <a:bodyPr/>
          <a:lstStyle/>
          <a:p>
            <a:r>
              <a:rPr lang="en-GB" dirty="0"/>
              <a:t>Minutes of previous meeting and actions</a:t>
            </a:r>
          </a:p>
        </p:txBody>
      </p:sp>
      <p:sp>
        <p:nvSpPr>
          <p:cNvPr id="5" name="Slide Number Placeholder 4">
            <a:extLst>
              <a:ext uri="{FF2B5EF4-FFF2-40B4-BE49-F238E27FC236}">
                <a16:creationId xmlns:a16="http://schemas.microsoft.com/office/drawing/2014/main" id="{CDE6FBBF-B784-4B5A-8986-3F970DC4F714}"/>
              </a:ext>
            </a:extLst>
          </p:cNvPr>
          <p:cNvSpPr>
            <a:spLocks noGrp="1"/>
          </p:cNvSpPr>
          <p:nvPr>
            <p:ph type="sldNum" sz="quarter" idx="4294967295"/>
          </p:nvPr>
        </p:nvSpPr>
        <p:spPr>
          <a:xfrm>
            <a:off x="7594600" y="6245225"/>
            <a:ext cx="2311400" cy="476250"/>
          </a:xfrm>
        </p:spPr>
        <p:txBody>
          <a:bodyPr/>
          <a:lstStyle/>
          <a:p>
            <a:fld id="{BA953A66-C191-4126-A4F4-D926A13F7AAA}" type="slidenum">
              <a:rPr lang="en-US" altLang="en-US" smtClean="0"/>
              <a:pPr/>
              <a:t>4</a:t>
            </a:fld>
            <a:endParaRPr lang="en-US" altLang="en-US"/>
          </a:p>
        </p:txBody>
      </p:sp>
    </p:spTree>
    <p:extLst>
      <p:ext uri="{BB962C8B-B14F-4D97-AF65-F5344CB8AC3E}">
        <p14:creationId xmlns:p14="http://schemas.microsoft.com/office/powerpoint/2010/main" val="32349238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Unresolved Previous Issues – 1</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extLst>
              <p:ext uri="{D42A27DB-BD31-4B8C-83A1-F6EECF244321}">
                <p14:modId xmlns:p14="http://schemas.microsoft.com/office/powerpoint/2010/main" val="3693588948"/>
              </p:ext>
            </p:extLst>
          </p:nvPr>
        </p:nvGraphicFramePr>
        <p:xfrm>
          <a:off x="727113" y="1248215"/>
          <a:ext cx="8780444" cy="4729480"/>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2717892">
                  <a:extLst>
                    <a:ext uri="{9D8B030D-6E8A-4147-A177-3AD203B41FA5}">
                      <a16:colId xmlns:a16="http://schemas.microsoft.com/office/drawing/2014/main" val="4274372800"/>
                    </a:ext>
                  </a:extLst>
                </a:gridCol>
                <a:gridCol w="5252428">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000" dirty="0"/>
                        <a:t>77</a:t>
                      </a:r>
                    </a:p>
                  </a:txBody>
                  <a:tcPr/>
                </a:tc>
                <a:tc>
                  <a:txBody>
                    <a:bodyPr/>
                    <a:lstStyle/>
                    <a:p>
                      <a:r>
                        <a:rPr lang="en-GB" sz="1000" dirty="0"/>
                        <a:t>In sections C.6.2.5.1 (a), (b), (c) and Sections C.6.2.5.2 (a), (b) there is a requirement for the Recording Device to record and set a trigger for a configured Step % and Phase Step °.  Where units support </a:t>
                      </a:r>
                      <a:r>
                        <a:rPr lang="en-GB" sz="1000" dirty="0" err="1"/>
                        <a:t>RoC</a:t>
                      </a:r>
                      <a:r>
                        <a:rPr lang="en-GB" sz="1000" dirty="0"/>
                        <a:t> and under/over/deviation in frequency, voltage and current, is Step % and Phase Step ° an essential requirement?</a:t>
                      </a:r>
                    </a:p>
                  </a:txBody>
                  <a:tcPr/>
                </a:tc>
                <a:tc>
                  <a:txBody>
                    <a:bodyPr/>
                    <a:lstStyle/>
                    <a:p>
                      <a:r>
                        <a:rPr lang="en-GB" sz="1000" dirty="0"/>
                        <a:t>What is meant by “step %” and “phase step °”?</a:t>
                      </a:r>
                    </a:p>
                    <a:p>
                      <a:r>
                        <a:rPr lang="en-GB" sz="1000" dirty="0"/>
                        <a:t>The ‘step (%)’ trigger in Table C.6.2 would start a dynamic system event half-cycle trigger on a value jump of the specified value.</a:t>
                      </a:r>
                    </a:p>
                    <a:p>
                      <a:r>
                        <a:rPr lang="en-GB" sz="1000" dirty="0"/>
                        <a:t>The ‘phase step (°)’ trigger in Table C.6.2 would start a dynamic system event half-cycle trigger on a phase jump of the sine wave zero crossing of the specified value.</a:t>
                      </a:r>
                    </a:p>
                    <a:p>
                      <a:r>
                        <a:rPr lang="en-GB" sz="1000" dirty="0"/>
                        <a:t>The ‘step (%)’ trigger in Table C.6.4 would start a fault recorder event half-cycle trigger on a value jump of the specified value.</a:t>
                      </a:r>
                    </a:p>
                    <a:p>
                      <a:r>
                        <a:rPr lang="en-GB" sz="1000" dirty="0"/>
                        <a:t>The ‘phase step (°)’ trigger in Table C.6.4 would start a fault recorder event half-cycle trigger on a phase jump of the sine wave zero crossing of the specified value.</a:t>
                      </a:r>
                    </a:p>
                    <a:p>
                      <a:r>
                        <a:rPr lang="en-GB" sz="1000" dirty="0"/>
                        <a:t>The text and tables in EREC G99 set out the requirements for triggering. The requirements for specific triggers are defined.  The precise specification of the triggers is beyond the scope of the document but note that BS EN 61000-4-30 Class A is specified in the text as a requirement.  Note that this standard does include a definition of a term that could be used in association with step (%) term called </a:t>
                      </a:r>
                      <a:r>
                        <a:rPr lang="en-GB" sz="1000" dirty="0" err="1"/>
                        <a:t>ΔUss</a:t>
                      </a:r>
                      <a:r>
                        <a:rPr lang="en-GB" sz="1000" dirty="0"/>
                        <a:t>. The phase step is not defined although phase shift in the context of voltage dips does appear in the informative annex.</a:t>
                      </a:r>
                    </a:p>
                    <a:p>
                      <a:endParaRPr lang="en-GB" sz="1000" dirty="0"/>
                    </a:p>
                    <a:p>
                      <a:r>
                        <a:rPr lang="en-GB" sz="1000" kern="1200" dirty="0">
                          <a:solidFill>
                            <a:schemeClr val="dk1"/>
                          </a:solidFill>
                          <a:effectLst/>
                          <a:latin typeface="+mn-lt"/>
                          <a:ea typeface="+mn-ea"/>
                          <a:cs typeface="+mn-cs"/>
                        </a:rPr>
                        <a:t>Following further discussions with Siemens it is now proposed to discuss the requirements of C.6 again with NGESO and to modify C.6 formally:</a:t>
                      </a:r>
                    </a:p>
                    <a:p>
                      <a:pPr marL="171450" lvl="0" indent="-171450">
                        <a:buFont typeface="Arial" panose="020B0604020202020204" pitchFamily="34" charset="0"/>
                        <a:buChar char="•"/>
                      </a:pPr>
                      <a:r>
                        <a:rPr lang="en-GB" sz="1000" kern="1200" dirty="0">
                          <a:solidFill>
                            <a:schemeClr val="dk1"/>
                          </a:solidFill>
                          <a:effectLst/>
                          <a:latin typeface="+mn-lt"/>
                          <a:ea typeface="+mn-ea"/>
                          <a:cs typeface="+mn-cs"/>
                        </a:rPr>
                        <a:t>Remove frequency step as a current mandatory requirement, but retain it as an optional requirement that maybe reinstated as mandatory in the future;</a:t>
                      </a:r>
                    </a:p>
                    <a:p>
                      <a:pPr marL="171450" lvl="0" indent="-171450">
                        <a:buFont typeface="Arial" panose="020B0604020202020204" pitchFamily="34" charset="0"/>
                        <a:buChar char="•"/>
                      </a:pPr>
                      <a:r>
                        <a:rPr lang="en-GB" sz="1000" kern="1200" dirty="0">
                          <a:solidFill>
                            <a:schemeClr val="dk1"/>
                          </a:solidFill>
                          <a:effectLst/>
                          <a:latin typeface="+mn-lt"/>
                          <a:ea typeface="+mn-ea"/>
                          <a:cs typeface="+mn-cs"/>
                        </a:rPr>
                        <a:t>Remove current step change</a:t>
                      </a:r>
                    </a:p>
                    <a:p>
                      <a:pPr marL="171450" lvl="0" indent="-171450">
                        <a:buFont typeface="Arial" panose="020B0604020202020204" pitchFamily="34" charset="0"/>
                        <a:buChar char="•"/>
                      </a:pPr>
                      <a:r>
                        <a:rPr lang="en-GB" sz="1000" kern="1200" dirty="0">
                          <a:solidFill>
                            <a:schemeClr val="dk1"/>
                          </a:solidFill>
                          <a:effectLst/>
                          <a:latin typeface="+mn-lt"/>
                          <a:ea typeface="+mn-ea"/>
                          <a:cs typeface="+mn-cs"/>
                        </a:rPr>
                        <a:t>Agree to a different or stepped accuracy requirement for reactive power</a:t>
                      </a:r>
                    </a:p>
                    <a:p>
                      <a:pPr marL="171450" indent="-171450">
                        <a:buFont typeface="Arial" panose="020B0604020202020204" pitchFamily="34" charset="0"/>
                        <a:buChar char="•"/>
                      </a:pPr>
                      <a:r>
                        <a:rPr lang="en-GB" sz="1000" kern="1200" dirty="0">
                          <a:solidFill>
                            <a:schemeClr val="dk1"/>
                          </a:solidFill>
                          <a:effectLst/>
                          <a:latin typeface="+mn-lt"/>
                          <a:ea typeface="+mn-ea"/>
                          <a:cs typeface="+mn-cs"/>
                        </a:rPr>
                        <a:t>Review again the needs for timing accuracy and resolution given the likely future needs for resolution of vector shift etc.</a:t>
                      </a:r>
                    </a:p>
                    <a:p>
                      <a:pPr marL="0" indent="0">
                        <a:buFont typeface="Arial" panose="020B0604020202020204" pitchFamily="34" charset="0"/>
                        <a:buNone/>
                      </a:pPr>
                      <a:r>
                        <a:rPr lang="en-GB" sz="1000" dirty="0"/>
                        <a:t>	</a:t>
                      </a:r>
                    </a:p>
                    <a:p>
                      <a:pPr marL="0" indent="0">
                        <a:buFont typeface="Arial" panose="020B0604020202020204" pitchFamily="34" charset="0"/>
                        <a:buNone/>
                      </a:pPr>
                      <a:r>
                        <a:rPr lang="en-GB" sz="1000" dirty="0"/>
                        <a:t>The above issues have largely been resolved.  It is proposed to publish an informal consultation in Spring 2020 proposing how all these issues should be addressed, targeted at the manufacturers of these devices.  Formal amendment to G99 to follow in due course.</a:t>
                      </a:r>
                    </a:p>
                  </a:txBody>
                  <a:tcPr/>
                </a:tc>
                <a:extLst>
                  <a:ext uri="{0D108BD9-81ED-4DB2-BD59-A6C34878D82A}">
                    <a16:rowId xmlns:a16="http://schemas.microsoft.com/office/drawing/2014/main" val="1311321988"/>
                  </a:ext>
                </a:extLst>
              </a:tr>
            </a:tbl>
          </a:graphicData>
        </a:graphic>
      </p:graphicFrame>
    </p:spTree>
    <p:extLst>
      <p:ext uri="{BB962C8B-B14F-4D97-AF65-F5344CB8AC3E}">
        <p14:creationId xmlns:p14="http://schemas.microsoft.com/office/powerpoint/2010/main" val="387315348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Unresolved Previous Issues – 2</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extLst>
              <p:ext uri="{D42A27DB-BD31-4B8C-83A1-F6EECF244321}">
                <p14:modId xmlns:p14="http://schemas.microsoft.com/office/powerpoint/2010/main" val="3847792746"/>
              </p:ext>
            </p:extLst>
          </p:nvPr>
        </p:nvGraphicFramePr>
        <p:xfrm>
          <a:off x="727113" y="1248215"/>
          <a:ext cx="8780444" cy="4820920"/>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2717892">
                  <a:extLst>
                    <a:ext uri="{9D8B030D-6E8A-4147-A177-3AD203B41FA5}">
                      <a16:colId xmlns:a16="http://schemas.microsoft.com/office/drawing/2014/main" val="4274372800"/>
                    </a:ext>
                  </a:extLst>
                </a:gridCol>
                <a:gridCol w="5252428">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000" dirty="0"/>
                        <a:t>90</a:t>
                      </a:r>
                    </a:p>
                  </a:txBody>
                  <a:tcPr/>
                </a:tc>
                <a:tc>
                  <a:txBody>
                    <a:bodyPr/>
                    <a:lstStyle/>
                    <a:p>
                      <a:r>
                        <a:rPr lang="en-GB" sz="1000" dirty="0"/>
                        <a:t>We are finding the G100 requirements restrictive as our engines are starting and stopping 4-5 times a day as we cannot respond quick enough to changes in load so tripping the G100 reverse power relay. This obviously puts mechanical strain on our engines but also makes the network less stable by tripping our engines. Would it be possible to discuss extending the maximum time the reverse power relay responds from 5 to 30 seconds?</a:t>
                      </a:r>
                    </a:p>
                  </a:txBody>
                  <a:tcPr/>
                </a:tc>
                <a:tc>
                  <a:txBody>
                    <a:bodyPr/>
                    <a:lstStyle/>
                    <a:p>
                      <a:r>
                        <a:rPr lang="en-GB" sz="1000" dirty="0"/>
                        <a:t>The DNOs are investigating how flexibly G100 can be interpreted/implemented</a:t>
                      </a:r>
                    </a:p>
                  </a:txBody>
                  <a:tcPr/>
                </a:tc>
                <a:extLst>
                  <a:ext uri="{0D108BD9-81ED-4DB2-BD59-A6C34878D82A}">
                    <a16:rowId xmlns:a16="http://schemas.microsoft.com/office/drawing/2014/main" val="1311321988"/>
                  </a:ext>
                </a:extLst>
              </a:tr>
              <a:tr h="370840">
                <a:tc>
                  <a:txBody>
                    <a:bodyPr/>
                    <a:lstStyle/>
                    <a:p>
                      <a:r>
                        <a:rPr lang="en-GB" sz="1000" dirty="0"/>
                        <a:t>95</a:t>
                      </a:r>
                    </a:p>
                  </a:txBody>
                  <a:tcPr/>
                </a:tc>
                <a:tc>
                  <a:txBody>
                    <a:bodyPr/>
                    <a:lstStyle/>
                    <a:p>
                      <a:r>
                        <a:rPr lang="en-GB" sz="1000" dirty="0"/>
                        <a:t>Figure C.5.2 has the areas defined by AHG and DCE shaded in blue to indicate that reactive capability is not required in these regions. Could you confirm that the same principle applies to Figure C.5.2. and Figure 13.11?</a:t>
                      </a:r>
                    </a:p>
                  </a:txBody>
                  <a:tcPr/>
                </a:tc>
                <a:tc>
                  <a:txBody>
                    <a:bodyPr/>
                    <a:lstStyle/>
                    <a:p>
                      <a:r>
                        <a:rPr lang="en-GB" sz="1000" dirty="0"/>
                        <a:t>Figure C.5.3 has blue shading to differentiate it from Figure C.5.2 as the latter is for voltages above 33kV and the former is for voltages of 33kV and below – corresponding to the requirements of 13.5.4 and 13.5.5 respectively.  C.5.3 is drawn with the shading as the reactive capability requirements are not required in the shaded area (figure 13.2). </a:t>
                      </a:r>
                      <a:r>
                        <a:rPr lang="en-GB" sz="1000"/>
                        <a:t>This point would probably be less confusing if the graphs were drawn with voltage as abscissa, but the format is long standing in the GB Grid Code.</a:t>
                      </a:r>
                      <a:endParaRPr lang="en-GB" sz="1000" dirty="0"/>
                    </a:p>
                    <a:p>
                      <a:endParaRPr lang="en-GB" sz="1000" dirty="0"/>
                    </a:p>
                    <a:p>
                      <a:r>
                        <a:rPr lang="en-GB" sz="1000" dirty="0"/>
                        <a:t>Confirmation has been obtained from NG that whilst the plant connected at voltages &gt; 33kV does not have to be capable for providing full reactive capability outside the voltage range of ±5% it should remain connected and provide as much reactive capability as possible (figure 13.11). Point D is variable by design, being dependent upon the technology used.  </a:t>
                      </a:r>
                    </a:p>
                    <a:p>
                      <a:r>
                        <a:rPr lang="en-GB" sz="1000" dirty="0"/>
                        <a:t>   </a:t>
                      </a:r>
                    </a:p>
                    <a:p>
                      <a:r>
                        <a:rPr lang="en-GB" sz="1000" dirty="0"/>
                        <a:t>G99 C.5.3.7 covers lines DE and AH in the diagram and states that they are “examples of the capability”.</a:t>
                      </a:r>
                    </a:p>
                    <a:p>
                      <a:endParaRPr lang="en-GB" sz="1000" dirty="0"/>
                    </a:p>
                    <a:p>
                      <a:r>
                        <a:rPr lang="en-GB" sz="1000" dirty="0"/>
                        <a:t>We are not proposing any changes to G99. </a:t>
                      </a:r>
                    </a:p>
                  </a:txBody>
                  <a:tcPr/>
                </a:tc>
                <a:extLst>
                  <a:ext uri="{0D108BD9-81ED-4DB2-BD59-A6C34878D82A}">
                    <a16:rowId xmlns:a16="http://schemas.microsoft.com/office/drawing/2014/main" val="2652938500"/>
                  </a:ext>
                </a:extLst>
              </a:tr>
            </a:tbl>
          </a:graphicData>
        </a:graphic>
      </p:graphicFrame>
    </p:spTree>
    <p:extLst>
      <p:ext uri="{BB962C8B-B14F-4D97-AF65-F5344CB8AC3E}">
        <p14:creationId xmlns:p14="http://schemas.microsoft.com/office/powerpoint/2010/main" val="126352306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Unresolved Previous Issues – 3</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extLst>
              <p:ext uri="{D42A27DB-BD31-4B8C-83A1-F6EECF244321}">
                <p14:modId xmlns:p14="http://schemas.microsoft.com/office/powerpoint/2010/main" val="3414882675"/>
              </p:ext>
            </p:extLst>
          </p:nvPr>
        </p:nvGraphicFramePr>
        <p:xfrm>
          <a:off x="727113" y="1248215"/>
          <a:ext cx="8780444" cy="4668520"/>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2717892">
                  <a:extLst>
                    <a:ext uri="{9D8B030D-6E8A-4147-A177-3AD203B41FA5}">
                      <a16:colId xmlns:a16="http://schemas.microsoft.com/office/drawing/2014/main" val="4274372800"/>
                    </a:ext>
                  </a:extLst>
                </a:gridCol>
                <a:gridCol w="5252428">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000" dirty="0"/>
                        <a:t>96</a:t>
                      </a:r>
                    </a:p>
                  </a:txBody>
                  <a:tcPr/>
                </a:tc>
                <a:tc>
                  <a:txBody>
                    <a:bodyPr/>
                    <a:lstStyle/>
                    <a:p>
                      <a:r>
                        <a:rPr lang="en-GB" sz="1000" dirty="0"/>
                        <a:t>Review/revise the test requirements for constant output with falling frequency for Type B</a:t>
                      </a:r>
                    </a:p>
                  </a:txBody>
                  <a:tcPr/>
                </a:tc>
                <a:tc>
                  <a:txBody>
                    <a:bodyPr/>
                    <a:lstStyle/>
                    <a:p>
                      <a:r>
                        <a:rPr lang="en-GB" sz="1000" dirty="0"/>
                        <a:t>This issue needs more discussion.  It is an area where G99 expects some discretion, the PGMD allows MI and TV at the IS stage and then extends this to T at the FON stage which could be reviewed. The phrasing in B5.3 is “can”, not “shall”.  We agree that control action is a key aspect to prove and that in some cases there will only be the inherent capability of the machine – so no control action to test.  Our thinking on this so far has been guided by the draft EN 50549 part 10 and by pre-existing requirements for smaller type tested units.</a:t>
                      </a:r>
                    </a:p>
                    <a:p>
                      <a:endParaRPr lang="en-GB" sz="1000" dirty="0"/>
                    </a:p>
                    <a:p>
                      <a:r>
                        <a:rPr lang="en-GB" sz="1000" dirty="0"/>
                        <a:t>This particular issue is being pursued in discussions between Qmulus and WPD.  If there are any general principles arising from the discussion they will be brought back to the forum.</a:t>
                      </a:r>
                    </a:p>
                  </a:txBody>
                  <a:tcPr/>
                </a:tc>
                <a:extLst>
                  <a:ext uri="{0D108BD9-81ED-4DB2-BD59-A6C34878D82A}">
                    <a16:rowId xmlns:a16="http://schemas.microsoft.com/office/drawing/2014/main" val="2927872221"/>
                  </a:ext>
                </a:extLst>
              </a:tr>
              <a:tr h="370840">
                <a:tc>
                  <a:txBody>
                    <a:bodyPr/>
                    <a:lstStyle/>
                    <a:p>
                      <a:r>
                        <a:rPr lang="en-GB" sz="1000" dirty="0"/>
                        <a:t>97</a:t>
                      </a:r>
                    </a:p>
                  </a:txBody>
                  <a:tcPr/>
                </a:tc>
                <a:tc>
                  <a:txBody>
                    <a:bodyPr/>
                    <a:lstStyle/>
                    <a:p>
                      <a:r>
                        <a:rPr lang="en-GB" sz="1000" dirty="0"/>
                        <a:t>Discuss the use of ION for Types A B and C power generating modules</a:t>
                      </a:r>
                    </a:p>
                  </a:txBody>
                  <a:tcPr/>
                </a:tc>
                <a:tc>
                  <a:txBody>
                    <a:bodyPr/>
                    <a:lstStyle/>
                    <a:p>
                      <a:r>
                        <a:rPr lang="en-GB" sz="1000" dirty="0"/>
                        <a:t>Arguably we have already dealt with this in Issues 19 and 50.</a:t>
                      </a:r>
                    </a:p>
                    <a:p>
                      <a:endParaRPr lang="en-GB" sz="1000" dirty="0"/>
                    </a:p>
                    <a:p>
                      <a:r>
                        <a:rPr lang="en-GB" sz="1000" dirty="0"/>
                        <a:t>All DNOs subscribe to the approach of G99 17.4.2 – ie for Type B and C generating modules DNOs will agree a period of time within which final testing and submission of data can be accomplished.  The default periods are 28 days for synchronous plant, and 6 months for power park modules, recognizing the seasonal availability of some renewable resources.  Of course if synchronous plant is driven by renewable resources then a period longer than 28 days might well be initially agreed.</a:t>
                      </a:r>
                    </a:p>
                    <a:p>
                      <a:endParaRPr lang="en-GB" sz="1000" dirty="0"/>
                    </a:p>
                    <a:p>
                      <a:r>
                        <a:rPr lang="en-GB" sz="1000" dirty="0"/>
                        <a:t>The 28 day or 6 month period is just one of expectation within which most distribution projects will be complete.  As such it is just a prompt for a discussion between the DNO and the developer to reconfirm appropriate progress etc and agree future milestones with the DNO.  There is no intention by the DNOs to take any sort of enforcement actions whilst the Generator is clearly still engaged in the overall commissioning programme and can show how progress towards ultimate completion of the compliance tests is to be achieved.</a:t>
                      </a:r>
                    </a:p>
                    <a:p>
                      <a:endParaRPr lang="en-GB" sz="1000" dirty="0"/>
                    </a:p>
                  </a:txBody>
                  <a:tcPr/>
                </a:tc>
                <a:extLst>
                  <a:ext uri="{0D108BD9-81ED-4DB2-BD59-A6C34878D82A}">
                    <a16:rowId xmlns:a16="http://schemas.microsoft.com/office/drawing/2014/main" val="1311321988"/>
                  </a:ext>
                </a:extLst>
              </a:tr>
            </a:tbl>
          </a:graphicData>
        </a:graphic>
      </p:graphicFrame>
    </p:spTree>
    <p:extLst>
      <p:ext uri="{BB962C8B-B14F-4D97-AF65-F5344CB8AC3E}">
        <p14:creationId xmlns:p14="http://schemas.microsoft.com/office/powerpoint/2010/main" val="231310793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Issues for H2 2020 - 1</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nvGraphicFramePr>
        <p:xfrm>
          <a:off x="727113" y="1248215"/>
          <a:ext cx="8780444" cy="4409440"/>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3448420">
                  <a:extLst>
                    <a:ext uri="{9D8B030D-6E8A-4147-A177-3AD203B41FA5}">
                      <a16:colId xmlns:a16="http://schemas.microsoft.com/office/drawing/2014/main" val="4274372800"/>
                    </a:ext>
                  </a:extLst>
                </a:gridCol>
                <a:gridCol w="4521900">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100"/>
                        <a:t>61</a:t>
                      </a:r>
                      <a:endParaRPr lang="en-GB" sz="1100" dirty="0"/>
                    </a:p>
                  </a:txBody>
                  <a:tcPr/>
                </a:tc>
                <a:tc>
                  <a:txBody>
                    <a:bodyPr/>
                    <a:lstStyle/>
                    <a:p>
                      <a:r>
                        <a:rPr lang="en-GB" sz="1100" dirty="0"/>
                        <a:t>21.1.1: “Manufacturers’ Information covers such information as type testing details, parameters or data, simulation models and reports on studies run using those models.” If so, then all the forms (e.g. B2-1) that contain both MI and TV should include either MI or TV, but not both because it can be confusing. As a general comment, such forms, albeit useful, make it very hard to properly define our scope for each project; how should we interpret the “key to submission stage” in conjunction with the “key to the evidence requested”? For instance, interface protection on page 282: which of the MI, TV, T items are requested at IS and which are requested at FONS stage? Are all are all of MI, TV, T items needed or some of them or only one of them or a particular combination of them?</a:t>
                      </a:r>
                    </a:p>
                  </a:txBody>
                  <a:tcPr/>
                </a:tc>
                <a:tc>
                  <a:txBody>
                    <a:bodyPr/>
                    <a:lstStyle/>
                    <a:p>
                      <a:r>
                        <a:rPr lang="en-GB" sz="1100" dirty="0"/>
                        <a:t>DNOs are not specifying how the Generator (and manufacturer) will prove compliance - that is the Generator’s responsibility.  All we are doing here is setting the DNOs’ expectations as to what are the possible sources of confirmation of compliance – hence the title for the fourth column in B2-1 includes “(and / or)” to signify the choices that the Generator can make in selecting how compliance is demonstrated.   This column is really for guidance and helping the Generator to explain what information he is submitting.  </a:t>
                      </a:r>
                    </a:p>
                    <a:p>
                      <a:endParaRPr lang="en-GB" sz="1100" dirty="0"/>
                    </a:p>
                    <a:p>
                      <a:r>
                        <a:rPr lang="en-GB" sz="1100" dirty="0"/>
                        <a:t>Technical Forum is considering how/if this might be improved.</a:t>
                      </a:r>
                    </a:p>
                  </a:txBody>
                  <a:tcPr/>
                </a:tc>
                <a:extLst>
                  <a:ext uri="{0D108BD9-81ED-4DB2-BD59-A6C34878D82A}">
                    <a16:rowId xmlns:a16="http://schemas.microsoft.com/office/drawing/2014/main" val="707734181"/>
                  </a:ext>
                </a:extLst>
              </a:tr>
              <a:tr h="370840">
                <a:tc>
                  <a:txBody>
                    <a:bodyPr/>
                    <a:lstStyle/>
                    <a:p>
                      <a:r>
                        <a:rPr lang="en-GB" sz="1200" dirty="0"/>
                        <a:t>79</a:t>
                      </a:r>
                    </a:p>
                  </a:txBody>
                  <a:tcPr/>
                </a:tc>
                <a:tc>
                  <a:txBody>
                    <a:bodyPr/>
                    <a:lstStyle/>
                    <a:p>
                      <a:r>
                        <a:rPr lang="en-GB" sz="1100" dirty="0"/>
                        <a:t>Customer has identified that only certain tests in the A2-1, A2-2   have an asterisk and as such are the only tests that may be carried out at time of commissioning. Their argument was that at least for synchronous machines some of the other tests can also be undertaken on site</a:t>
                      </a:r>
                    </a:p>
                  </a:txBody>
                  <a:tcPr/>
                </a:tc>
                <a:tc>
                  <a:txBody>
                    <a:bodyPr/>
                    <a:lstStyle/>
                    <a:p>
                      <a:r>
                        <a:rPr lang="en-GB" sz="1100" dirty="0"/>
                        <a:t>There could be some minor inconsistencies.  Anything in theory can be demonstrated on site, save for operating range for asynchronous and fault ride through for both.  LFSM-O might be hard for some units too depending on the availability of the ability to simulate frequency changes.  We had tried to suggest which we expected would best be done at the factor; however to remove any confusion the asterisks have been removed in the proposed modification to G99.</a:t>
                      </a:r>
                    </a:p>
                  </a:txBody>
                  <a:tcPr/>
                </a:tc>
                <a:extLst>
                  <a:ext uri="{0D108BD9-81ED-4DB2-BD59-A6C34878D82A}">
                    <a16:rowId xmlns:a16="http://schemas.microsoft.com/office/drawing/2014/main" val="4024255599"/>
                  </a:ext>
                </a:extLst>
              </a:tr>
            </a:tbl>
          </a:graphicData>
        </a:graphic>
      </p:graphicFrame>
    </p:spTree>
    <p:extLst>
      <p:ext uri="{BB962C8B-B14F-4D97-AF65-F5344CB8AC3E}">
        <p14:creationId xmlns:p14="http://schemas.microsoft.com/office/powerpoint/2010/main" val="184581402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81B2403-0976-437D-A3EB-7B917A234ABE}"/>
              </a:ext>
            </a:extLst>
          </p:cNvPr>
          <p:cNvSpPr>
            <a:spLocks noGrp="1"/>
          </p:cNvSpPr>
          <p:nvPr>
            <p:ph type="title"/>
          </p:nvPr>
        </p:nvSpPr>
        <p:spPr>
          <a:xfrm>
            <a:off x="272480" y="209189"/>
            <a:ext cx="7722858" cy="720080"/>
          </a:xfrm>
        </p:spPr>
        <p:txBody>
          <a:bodyPr/>
          <a:lstStyle/>
          <a:p>
            <a:r>
              <a:rPr lang="en-GB" dirty="0"/>
              <a:t>Issues for H2 2020 - 2</a:t>
            </a:r>
          </a:p>
        </p:txBody>
      </p:sp>
      <p:graphicFrame>
        <p:nvGraphicFramePr>
          <p:cNvPr id="4" name="Table 3">
            <a:extLst>
              <a:ext uri="{FF2B5EF4-FFF2-40B4-BE49-F238E27FC236}">
                <a16:creationId xmlns:a16="http://schemas.microsoft.com/office/drawing/2014/main" id="{009ADE96-E245-4A41-A87F-7B828051BF58}"/>
              </a:ext>
            </a:extLst>
          </p:cNvPr>
          <p:cNvGraphicFramePr>
            <a:graphicFrameLocks noGrp="1"/>
          </p:cNvGraphicFramePr>
          <p:nvPr/>
        </p:nvGraphicFramePr>
        <p:xfrm>
          <a:off x="727113" y="1248215"/>
          <a:ext cx="8780444" cy="2062480"/>
        </p:xfrm>
        <a:graphic>
          <a:graphicData uri="http://schemas.openxmlformats.org/drawingml/2006/table">
            <a:tbl>
              <a:tblPr firstRow="1" bandRow="1">
                <a:tableStyleId>{5C22544A-7EE6-4342-B048-85BDC9FD1C3A}</a:tableStyleId>
              </a:tblPr>
              <a:tblGrid>
                <a:gridCol w="810124">
                  <a:extLst>
                    <a:ext uri="{9D8B030D-6E8A-4147-A177-3AD203B41FA5}">
                      <a16:colId xmlns:a16="http://schemas.microsoft.com/office/drawing/2014/main" val="82118903"/>
                    </a:ext>
                  </a:extLst>
                </a:gridCol>
                <a:gridCol w="3448420">
                  <a:extLst>
                    <a:ext uri="{9D8B030D-6E8A-4147-A177-3AD203B41FA5}">
                      <a16:colId xmlns:a16="http://schemas.microsoft.com/office/drawing/2014/main" val="4274372800"/>
                    </a:ext>
                  </a:extLst>
                </a:gridCol>
                <a:gridCol w="4521900">
                  <a:extLst>
                    <a:ext uri="{9D8B030D-6E8A-4147-A177-3AD203B41FA5}">
                      <a16:colId xmlns:a16="http://schemas.microsoft.com/office/drawing/2014/main" val="1327332264"/>
                    </a:ext>
                  </a:extLst>
                </a:gridCol>
              </a:tblGrid>
              <a:tr h="370840">
                <a:tc>
                  <a:txBody>
                    <a:bodyPr/>
                    <a:lstStyle/>
                    <a:p>
                      <a:r>
                        <a:rPr lang="en-GB" sz="1200" dirty="0"/>
                        <a:t>No</a:t>
                      </a:r>
                    </a:p>
                  </a:txBody>
                  <a:tcPr/>
                </a:tc>
                <a:tc>
                  <a:txBody>
                    <a:bodyPr/>
                    <a:lstStyle/>
                    <a:p>
                      <a:r>
                        <a:rPr lang="en-GB" sz="1200" dirty="0"/>
                        <a:t>Issue</a:t>
                      </a:r>
                    </a:p>
                  </a:txBody>
                  <a:tcPr/>
                </a:tc>
                <a:tc>
                  <a:txBody>
                    <a:bodyPr/>
                    <a:lstStyle/>
                    <a:p>
                      <a:r>
                        <a:rPr lang="en-GB" sz="1200" dirty="0"/>
                        <a:t>Assumed Status</a:t>
                      </a:r>
                    </a:p>
                  </a:txBody>
                  <a:tcPr/>
                </a:tc>
                <a:extLst>
                  <a:ext uri="{0D108BD9-81ED-4DB2-BD59-A6C34878D82A}">
                    <a16:rowId xmlns:a16="http://schemas.microsoft.com/office/drawing/2014/main" val="1134126398"/>
                  </a:ext>
                </a:extLst>
              </a:tr>
              <a:tr h="370840">
                <a:tc>
                  <a:txBody>
                    <a:bodyPr/>
                    <a:lstStyle/>
                    <a:p>
                      <a:r>
                        <a:rPr lang="en-GB" sz="1100" dirty="0"/>
                        <a:t>93</a:t>
                      </a:r>
                    </a:p>
                  </a:txBody>
                  <a:tcPr/>
                </a:tc>
                <a:tc>
                  <a:txBody>
                    <a:bodyPr/>
                    <a:lstStyle/>
                    <a:p>
                      <a:r>
                        <a:rPr lang="en-GB" sz="1100" dirty="0"/>
                        <a:t>Exceptions for output on falling frequency in ECC 6.3.3.1 for CCGTs are not carried forward into the relevant parts of G99</a:t>
                      </a:r>
                    </a:p>
                  </a:txBody>
                  <a:tcPr/>
                </a:tc>
                <a:tc>
                  <a:txBody>
                    <a:bodyPr/>
                    <a:lstStyle/>
                    <a:p>
                      <a:r>
                        <a:rPr lang="en-GB" sz="1100" dirty="0"/>
                        <a:t>This is a drafting omission.  The Grid Code deals with this appropriately.  It is a minor text modification to replicate the Grid Code approach.  We will include this in the next modification, subject to any other considerations related to this issue (see issue 96 (a)).</a:t>
                      </a:r>
                    </a:p>
                  </a:txBody>
                  <a:tcPr/>
                </a:tc>
                <a:extLst>
                  <a:ext uri="{0D108BD9-81ED-4DB2-BD59-A6C34878D82A}">
                    <a16:rowId xmlns:a16="http://schemas.microsoft.com/office/drawing/2014/main" val="707734181"/>
                  </a:ext>
                </a:extLst>
              </a:tr>
              <a:tr h="370840">
                <a:tc>
                  <a:txBody>
                    <a:bodyPr/>
                    <a:lstStyle/>
                    <a:p>
                      <a:r>
                        <a:rPr lang="en-GB" sz="1200" dirty="0"/>
                        <a:t>94</a:t>
                      </a:r>
                    </a:p>
                  </a:txBody>
                  <a:tcPr/>
                </a:tc>
                <a:tc>
                  <a:txBody>
                    <a:bodyPr/>
                    <a:lstStyle/>
                    <a:p>
                      <a:r>
                        <a:rPr lang="en-GB" sz="1100" dirty="0"/>
                        <a:t>It was recognized in 2018 that both the Grid Code and G99 contained errors in the use of the various terms used for minimum generation.  The Grid Code is currently being corrected through a formal modification GC0136.</a:t>
                      </a:r>
                    </a:p>
                  </a:txBody>
                  <a:tcPr/>
                </a:tc>
                <a:tc>
                  <a:txBody>
                    <a:bodyPr/>
                    <a:lstStyle/>
                    <a:p>
                      <a:r>
                        <a:rPr lang="en-GB" sz="1100" dirty="0"/>
                        <a:t>G99 changes are being been drafted to align with the Grid Code.  These will be inserted into G99 at the next opportunity for a modification.</a:t>
                      </a:r>
                    </a:p>
                  </a:txBody>
                  <a:tcPr/>
                </a:tc>
                <a:extLst>
                  <a:ext uri="{0D108BD9-81ED-4DB2-BD59-A6C34878D82A}">
                    <a16:rowId xmlns:a16="http://schemas.microsoft.com/office/drawing/2014/main" val="4024255599"/>
                  </a:ext>
                </a:extLst>
              </a:tr>
            </a:tbl>
          </a:graphicData>
        </a:graphic>
      </p:graphicFrame>
    </p:spTree>
    <p:extLst>
      <p:ext uri="{BB962C8B-B14F-4D97-AF65-F5344CB8AC3E}">
        <p14:creationId xmlns:p14="http://schemas.microsoft.com/office/powerpoint/2010/main" val="76455277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heme/theme1.xml><?xml version="1.0" encoding="utf-8"?>
<a:theme xmlns:a="http://schemas.openxmlformats.org/drawingml/2006/main" name="DNO SG EU Network Code presentation 240616">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DNO SG EU Network Code presentation 240616</Template>
  <TotalTime>29343</TotalTime>
  <Words>2694</Words>
  <Application>Microsoft Office PowerPoint</Application>
  <PresentationFormat>A4 Paper (210x297 mm)</PresentationFormat>
  <Paragraphs>199</Paragraphs>
  <Slides>14</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Symbol</vt:lpstr>
      <vt:lpstr>Times New Roman</vt:lpstr>
      <vt:lpstr>DNO SG EU Network Code presentation 240616</vt:lpstr>
      <vt:lpstr>DER Technical Forum</vt:lpstr>
      <vt:lpstr>Welcome, Housekeeping, Introductions</vt:lpstr>
      <vt:lpstr>Agenda</vt:lpstr>
      <vt:lpstr>Minutes of previous meeting and actions</vt:lpstr>
      <vt:lpstr>Unresolved Previous Issues – 1</vt:lpstr>
      <vt:lpstr>Unresolved Previous Issues – 2</vt:lpstr>
      <vt:lpstr>Unresolved Previous Issues – 3</vt:lpstr>
      <vt:lpstr>Issues for H2 2020 - 1</vt:lpstr>
      <vt:lpstr>Issues for H2 2020 - 2</vt:lpstr>
      <vt:lpstr>Issues to be closed</vt:lpstr>
      <vt:lpstr>ENA Database and Type Tested Compliance</vt:lpstr>
      <vt:lpstr>Equipment Certificates</vt:lpstr>
      <vt:lpstr>Other Updates</vt:lpstr>
      <vt:lpstr>AOB and Next meeting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Mike Kay</dc:creator>
  <cp:lastModifiedBy>Mike Kay</cp:lastModifiedBy>
  <cp:revision>424</cp:revision>
  <dcterms:created xsi:type="dcterms:W3CDTF">2015-10-19T06:53:55Z</dcterms:created>
  <dcterms:modified xsi:type="dcterms:W3CDTF">2020-04-12T10:48:21Z</dcterms:modified>
</cp:coreProperties>
</file>